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70" r:id="rId3"/>
    <p:sldId id="271" r:id="rId4"/>
    <p:sldId id="275" r:id="rId5"/>
    <p:sldId id="281" r:id="rId6"/>
    <p:sldId id="282" r:id="rId7"/>
    <p:sldId id="273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78" r:id="rId17"/>
    <p:sldId id="274" r:id="rId18"/>
    <p:sldId id="269" r:id="rId19"/>
    <p:sldId id="264" r:id="rId2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037D47-1A5E-40AC-8E9E-75F3B0C55C69}" type="datetimeFigureOut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211E7-1A69-42E2-B520-BC346FFC4F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201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0211E7-1A69-42E2-B520-BC346FFC4F06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25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0211E7-1A69-42E2-B520-BC346FFC4F06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9542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0211E7-1A69-42E2-B520-BC346FFC4F06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1102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0211E7-1A69-42E2-B520-BC346FFC4F06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7059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9CC965E-B9DB-4A67-97E4-9252428D829C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A1C0D-F575-4965-BB58-035379BAE6C6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59E35-694A-4995-BA38-4D87112B885E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10955-B30E-4319-A76D-304AF4F5C859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EC8DC-6A4C-4DF4-8C1B-2C7B13B855B3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4271C-4435-456E-937F-19C89BC2A124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5072-796A-4836-A271-7274EFB1A580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57BA8-9F02-443C-9B13-2DFABD4E927C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8DD5-E7D6-4A90-BCF5-2CD8129008D8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62284F27-13E1-4222-8F3E-C637554D128A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6EC056EF-A9CA-4AA1-AEEE-5A8EB09F7A9E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25AF3E5-7132-4F1E-9AD4-B4CC43F1B21D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/tutorial/classes.html" TargetMode="External"/><Relationship Id="rId2" Type="http://schemas.openxmlformats.org/officeDocument/2006/relationships/hyperlink" Target="http://www.codedata.com.tw/python/python-tutorial-the-2nd-class-3-function-module-class-packag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openhome.cc/Gossip/Python/Class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71538" y="1794935"/>
            <a:ext cx="7072362" cy="1828090"/>
          </a:xfrm>
        </p:spPr>
        <p:txBody>
          <a:bodyPr>
            <a:normAutofit/>
          </a:bodyPr>
          <a:lstStyle/>
          <a:p>
            <a:r>
              <a:rPr lang="en-US" altLang="zh-TW" sz="4400" dirty="0" smtClean="0"/>
              <a:t>Classes</a:t>
            </a:r>
            <a:r>
              <a:rPr lang="zh-TW" altLang="en-US" sz="4400" dirty="0" smtClean="0"/>
              <a:t> </a:t>
            </a:r>
            <a:r>
              <a:rPr lang="en-US" altLang="zh-TW" sz="4400" dirty="0" smtClean="0"/>
              <a:t>(1)</a:t>
            </a:r>
            <a:endParaRPr lang="zh-TW" altLang="en-US" sz="4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49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Class </a:t>
            </a:r>
            <a:r>
              <a:rPr lang="en-US" altLang="zh-TW" dirty="0"/>
              <a:t>and Instance </a:t>
            </a:r>
            <a:r>
              <a:rPr lang="en-US" altLang="zh-TW" dirty="0" smtClean="0"/>
              <a:t>Variables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63040" y="1916832"/>
            <a:ext cx="6925384" cy="4032448"/>
          </a:xfrm>
        </p:spPr>
        <p:txBody>
          <a:bodyPr>
            <a:normAutofit/>
          </a:bodyPr>
          <a:lstStyle/>
          <a:p>
            <a:r>
              <a:rPr lang="en-US" altLang="zh-TW" b="1" dirty="0" smtClean="0"/>
              <a:t>Instance </a:t>
            </a:r>
            <a:r>
              <a:rPr lang="en-US" altLang="zh-TW" b="1" dirty="0"/>
              <a:t>variables </a:t>
            </a:r>
            <a:r>
              <a:rPr lang="en-US" altLang="zh-TW" dirty="0"/>
              <a:t>are for data unique to each </a:t>
            </a:r>
            <a:r>
              <a:rPr lang="en-US" altLang="zh-TW" dirty="0" smtClean="0"/>
              <a:t>instance</a:t>
            </a:r>
          </a:p>
          <a:p>
            <a:r>
              <a:rPr lang="en-US" altLang="zh-TW" b="1" dirty="0" smtClean="0"/>
              <a:t>Class </a:t>
            </a:r>
            <a:r>
              <a:rPr lang="en-US" altLang="zh-TW" b="1" dirty="0"/>
              <a:t>variables </a:t>
            </a:r>
            <a:r>
              <a:rPr lang="en-US" altLang="zh-TW" dirty="0"/>
              <a:t>are for attributes and methods </a:t>
            </a:r>
            <a:r>
              <a:rPr lang="en-US" altLang="zh-TW" b="1" dirty="0"/>
              <a:t>shared by all instances of the class</a:t>
            </a:r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10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1095433" y="3646905"/>
            <a:ext cx="7128792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</a:rPr>
              <a:t>class</a:t>
            </a:r>
            <a:r>
              <a:rPr lang="en-US" altLang="zh-TW" dirty="0"/>
              <a:t> Dog</a:t>
            </a:r>
            <a:r>
              <a:rPr lang="en-US" altLang="zh-TW" dirty="0" smtClean="0"/>
              <a:t>:</a:t>
            </a:r>
          </a:p>
          <a:p>
            <a:r>
              <a:rPr lang="zh-TW" altLang="en-US" dirty="0"/>
              <a:t> </a:t>
            </a:r>
            <a:r>
              <a:rPr lang="zh-TW" altLang="en-US" dirty="0" smtClean="0"/>
              <a:t>   </a:t>
            </a:r>
            <a:r>
              <a:rPr lang="en-US" altLang="zh-TW" dirty="0"/>
              <a:t>kind = </a:t>
            </a:r>
            <a:r>
              <a:rPr lang="en-US" altLang="zh-TW" dirty="0" smtClean="0"/>
              <a:t>‘canine’</a:t>
            </a:r>
            <a:r>
              <a:rPr lang="zh-TW" altLang="en-US" dirty="0" smtClean="0"/>
              <a:t> </a:t>
            </a:r>
            <a:r>
              <a:rPr lang="en-US" altLang="zh-TW" dirty="0"/>
              <a:t># </a:t>
            </a:r>
            <a:r>
              <a:rPr lang="en-US" altLang="zh-TW" b="1" dirty="0">
                <a:solidFill>
                  <a:srgbClr val="FF0000"/>
                </a:solidFill>
              </a:rPr>
              <a:t>class variable </a:t>
            </a:r>
            <a:r>
              <a:rPr lang="en-US" altLang="zh-TW" dirty="0">
                <a:solidFill>
                  <a:schemeClr val="tx1"/>
                </a:solidFill>
              </a:rPr>
              <a:t>shared by all instances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en-US" altLang="zh-TW" dirty="0" smtClean="0">
                <a:solidFill>
                  <a:schemeClr val="tx1"/>
                </a:solidFill>
              </a:rPr>
              <a:t>    </a:t>
            </a:r>
            <a:r>
              <a:rPr lang="en-US" altLang="zh-TW" dirty="0" err="1" smtClean="0">
                <a:solidFill>
                  <a:schemeClr val="tx1"/>
                </a:solidFill>
              </a:rPr>
              <a:t>def</a:t>
            </a:r>
            <a:r>
              <a:rPr lang="en-US" altLang="zh-TW" dirty="0" smtClean="0">
                <a:solidFill>
                  <a:schemeClr val="tx1"/>
                </a:solidFill>
              </a:rPr>
              <a:t> </a:t>
            </a:r>
            <a:r>
              <a:rPr lang="en-US" altLang="zh-TW" dirty="0">
                <a:solidFill>
                  <a:schemeClr val="tx1"/>
                </a:solidFill>
              </a:rPr>
              <a:t>__</a:t>
            </a:r>
            <a:r>
              <a:rPr lang="en-US" altLang="zh-TW" dirty="0" err="1">
                <a:solidFill>
                  <a:schemeClr val="tx1"/>
                </a:solidFill>
              </a:rPr>
              <a:t>init</a:t>
            </a:r>
            <a:r>
              <a:rPr lang="en-US" altLang="zh-TW" dirty="0">
                <a:solidFill>
                  <a:schemeClr val="tx1"/>
                </a:solidFill>
              </a:rPr>
              <a:t>__(self, name):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en-US" altLang="zh-TW" dirty="0">
                <a:solidFill>
                  <a:schemeClr val="tx1"/>
                </a:solidFill>
              </a:rPr>
              <a:t>        self.name = name    # </a:t>
            </a:r>
            <a:r>
              <a:rPr lang="en-US" altLang="zh-TW" b="1" dirty="0">
                <a:solidFill>
                  <a:srgbClr val="FF0000"/>
                </a:solidFill>
              </a:rPr>
              <a:t>instance variable </a:t>
            </a:r>
            <a:r>
              <a:rPr lang="en-US" altLang="zh-TW" dirty="0">
                <a:solidFill>
                  <a:schemeClr val="tx1"/>
                </a:solidFill>
              </a:rPr>
              <a:t>unique to each instance</a:t>
            </a:r>
            <a:endParaRPr lang="en-US" altLang="zh-TW" dirty="0" smtClean="0">
              <a:solidFill>
                <a:schemeClr val="tx1"/>
              </a:solidFill>
            </a:endParaRPr>
          </a:p>
          <a:p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da-DK" altLang="zh-TW" dirty="0">
                <a:solidFill>
                  <a:schemeClr val="tx1"/>
                </a:solidFill>
              </a:rPr>
              <a:t>d = Dog('Fido')</a:t>
            </a:r>
          </a:p>
          <a:p>
            <a:r>
              <a:rPr lang="da-DK" altLang="zh-TW" dirty="0">
                <a:solidFill>
                  <a:schemeClr val="tx1"/>
                </a:solidFill>
              </a:rPr>
              <a:t>e = Dog('Buddy</a:t>
            </a:r>
            <a:r>
              <a:rPr lang="da-DK" altLang="zh-TW" dirty="0" smtClean="0">
                <a:solidFill>
                  <a:schemeClr val="tx1"/>
                </a:solidFill>
              </a:rPr>
              <a:t>')</a:t>
            </a:r>
          </a:p>
        </p:txBody>
      </p:sp>
    </p:spTree>
    <p:extLst>
      <p:ext uri="{BB962C8B-B14F-4D97-AF65-F5344CB8AC3E}">
        <p14:creationId xmlns:p14="http://schemas.microsoft.com/office/powerpoint/2010/main" val="237298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Class </a:t>
            </a:r>
            <a:r>
              <a:rPr lang="en-US" altLang="zh-TW" dirty="0"/>
              <a:t>and Instance </a:t>
            </a:r>
            <a:r>
              <a:rPr lang="en-US" altLang="zh-TW" dirty="0" smtClean="0"/>
              <a:t>Variables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97137" y="3975490"/>
            <a:ext cx="6925384" cy="4032448"/>
          </a:xfrm>
        </p:spPr>
        <p:txBody>
          <a:bodyPr>
            <a:normAutofit/>
          </a:bodyPr>
          <a:lstStyle/>
          <a:p>
            <a:r>
              <a:rPr lang="en-US" altLang="zh-TW" dirty="0" err="1" smtClean="0"/>
              <a:t>d.kind</a:t>
            </a:r>
            <a:r>
              <a:rPr lang="en-US" altLang="zh-TW" dirty="0" smtClean="0"/>
              <a:t> and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e.kind</a:t>
            </a:r>
            <a:r>
              <a:rPr lang="en-US" altLang="zh-TW" dirty="0" smtClean="0"/>
              <a:t> have the same string 'canine</a:t>
            </a:r>
            <a:r>
              <a:rPr lang="en-US" altLang="zh-TW" dirty="0"/>
              <a:t>'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Because class variable is shared by all instances</a:t>
            </a:r>
          </a:p>
          <a:p>
            <a:r>
              <a:rPr lang="en-US" altLang="zh-TW" dirty="0"/>
              <a:t>d.name and e.name are 'Fido‘ and </a:t>
            </a:r>
            <a:r>
              <a:rPr lang="en-US" altLang="zh-TW" dirty="0" smtClean="0"/>
              <a:t>'Buddy‘, respectively</a:t>
            </a:r>
          </a:p>
          <a:p>
            <a:pPr lvl="1"/>
            <a:r>
              <a:rPr lang="en-US" altLang="zh-TW" dirty="0"/>
              <a:t>Because </a:t>
            </a:r>
            <a:r>
              <a:rPr lang="en-US" altLang="zh-TW" dirty="0" smtClean="0"/>
              <a:t>instance </a:t>
            </a:r>
            <a:r>
              <a:rPr lang="en-US" altLang="zh-TW" dirty="0"/>
              <a:t>variable unique to each instance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11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1197137" y="1844824"/>
            <a:ext cx="7128792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</a:rPr>
              <a:t>class</a:t>
            </a:r>
            <a:r>
              <a:rPr lang="en-US" altLang="zh-TW" dirty="0"/>
              <a:t> Dog</a:t>
            </a:r>
            <a:r>
              <a:rPr lang="en-US" altLang="zh-TW" dirty="0" smtClean="0"/>
              <a:t>:</a:t>
            </a:r>
          </a:p>
          <a:p>
            <a:r>
              <a:rPr lang="zh-TW" altLang="en-US" dirty="0"/>
              <a:t> </a:t>
            </a:r>
            <a:r>
              <a:rPr lang="zh-TW" altLang="en-US" dirty="0" smtClean="0"/>
              <a:t>   </a:t>
            </a:r>
            <a:r>
              <a:rPr lang="en-US" altLang="zh-TW" dirty="0"/>
              <a:t>kind = </a:t>
            </a:r>
            <a:r>
              <a:rPr lang="en-US" altLang="zh-TW" dirty="0" smtClean="0"/>
              <a:t>‘canine’</a:t>
            </a:r>
            <a:r>
              <a:rPr lang="zh-TW" altLang="en-US" dirty="0" smtClean="0"/>
              <a:t> </a:t>
            </a:r>
            <a:r>
              <a:rPr lang="en-US" altLang="zh-TW" dirty="0"/>
              <a:t># </a:t>
            </a:r>
            <a:r>
              <a:rPr lang="en-US" altLang="zh-TW" b="1" dirty="0">
                <a:solidFill>
                  <a:srgbClr val="FF0000"/>
                </a:solidFill>
              </a:rPr>
              <a:t>class variable </a:t>
            </a:r>
            <a:r>
              <a:rPr lang="en-US" altLang="zh-TW" dirty="0">
                <a:solidFill>
                  <a:schemeClr val="tx1"/>
                </a:solidFill>
              </a:rPr>
              <a:t>shared by all instances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en-US" altLang="zh-TW" dirty="0" smtClean="0">
                <a:solidFill>
                  <a:schemeClr val="tx1"/>
                </a:solidFill>
              </a:rPr>
              <a:t>    </a:t>
            </a:r>
            <a:r>
              <a:rPr lang="en-US" altLang="zh-TW" dirty="0" err="1" smtClean="0">
                <a:solidFill>
                  <a:schemeClr val="tx1"/>
                </a:solidFill>
              </a:rPr>
              <a:t>def</a:t>
            </a:r>
            <a:r>
              <a:rPr lang="en-US" altLang="zh-TW" dirty="0" smtClean="0">
                <a:solidFill>
                  <a:schemeClr val="tx1"/>
                </a:solidFill>
              </a:rPr>
              <a:t> </a:t>
            </a:r>
            <a:r>
              <a:rPr lang="en-US" altLang="zh-TW" dirty="0">
                <a:solidFill>
                  <a:schemeClr val="tx1"/>
                </a:solidFill>
              </a:rPr>
              <a:t>__</a:t>
            </a:r>
            <a:r>
              <a:rPr lang="en-US" altLang="zh-TW" dirty="0" err="1">
                <a:solidFill>
                  <a:schemeClr val="tx1"/>
                </a:solidFill>
              </a:rPr>
              <a:t>init</a:t>
            </a:r>
            <a:r>
              <a:rPr lang="en-US" altLang="zh-TW" dirty="0">
                <a:solidFill>
                  <a:schemeClr val="tx1"/>
                </a:solidFill>
              </a:rPr>
              <a:t>__(self, name):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en-US" altLang="zh-TW" dirty="0">
                <a:solidFill>
                  <a:schemeClr val="tx1"/>
                </a:solidFill>
              </a:rPr>
              <a:t>        self.name = name    # </a:t>
            </a:r>
            <a:r>
              <a:rPr lang="en-US" altLang="zh-TW" b="1" dirty="0">
                <a:solidFill>
                  <a:srgbClr val="FF0000"/>
                </a:solidFill>
              </a:rPr>
              <a:t>instance variable </a:t>
            </a:r>
            <a:r>
              <a:rPr lang="en-US" altLang="zh-TW" dirty="0">
                <a:solidFill>
                  <a:schemeClr val="tx1"/>
                </a:solidFill>
              </a:rPr>
              <a:t>unique to each instance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en-US" altLang="zh-TW" dirty="0" smtClean="0">
                <a:solidFill>
                  <a:schemeClr val="tx1"/>
                </a:solidFill>
              </a:rPr>
              <a:t>                                         </a:t>
            </a:r>
          </a:p>
          <a:p>
            <a:r>
              <a:rPr lang="da-DK" altLang="zh-TW" dirty="0">
                <a:solidFill>
                  <a:schemeClr val="tx1"/>
                </a:solidFill>
              </a:rPr>
              <a:t>d = Dog('Fido')</a:t>
            </a:r>
          </a:p>
          <a:p>
            <a:r>
              <a:rPr lang="da-DK" altLang="zh-TW" dirty="0">
                <a:solidFill>
                  <a:schemeClr val="tx1"/>
                </a:solidFill>
              </a:rPr>
              <a:t>e = Dog('Buddy</a:t>
            </a:r>
            <a:r>
              <a:rPr lang="da-DK" altLang="zh-TW" dirty="0" smtClean="0">
                <a:solidFill>
                  <a:schemeClr val="tx1"/>
                </a:solidFill>
              </a:rPr>
              <a:t>')</a:t>
            </a:r>
          </a:p>
        </p:txBody>
      </p:sp>
    </p:spTree>
    <p:extLst>
      <p:ext uri="{BB962C8B-B14F-4D97-AF65-F5344CB8AC3E}">
        <p14:creationId xmlns:p14="http://schemas.microsoft.com/office/powerpoint/2010/main" val="2437792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Class </a:t>
            </a:r>
            <a:r>
              <a:rPr lang="en-US" altLang="zh-TW" dirty="0"/>
              <a:t>and Instance </a:t>
            </a:r>
            <a:r>
              <a:rPr lang="en-US" altLang="zh-TW" dirty="0" smtClean="0"/>
              <a:t>Variables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92468" y="3843854"/>
            <a:ext cx="7570353" cy="2753498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Instance variables </a:t>
            </a:r>
            <a:r>
              <a:rPr lang="en-US" altLang="zh-TW" dirty="0"/>
              <a:t>need not be </a:t>
            </a:r>
            <a:r>
              <a:rPr lang="en-US" altLang="zh-TW" dirty="0" smtClean="0"/>
              <a:t>declared</a:t>
            </a:r>
          </a:p>
          <a:p>
            <a:pPr lvl="1"/>
            <a:r>
              <a:rPr lang="en-US" altLang="zh-TW" dirty="0" smtClean="0"/>
              <a:t>Like </a:t>
            </a:r>
            <a:r>
              <a:rPr lang="en-US" altLang="zh-TW" dirty="0"/>
              <a:t>local </a:t>
            </a:r>
            <a:r>
              <a:rPr lang="en-US" altLang="zh-TW" dirty="0" smtClean="0"/>
              <a:t>variables</a:t>
            </a:r>
          </a:p>
          <a:p>
            <a:pPr lvl="1"/>
            <a:r>
              <a:rPr lang="en-US" altLang="zh-TW" dirty="0" smtClean="0"/>
              <a:t>They </a:t>
            </a:r>
            <a:r>
              <a:rPr lang="en-US" altLang="zh-TW" dirty="0"/>
              <a:t>spring into existence when they are first </a:t>
            </a:r>
            <a:r>
              <a:rPr lang="en-US" altLang="zh-TW" dirty="0" smtClean="0"/>
              <a:t>assigned to</a:t>
            </a:r>
          </a:p>
          <a:p>
            <a:pPr lvl="1"/>
            <a:r>
              <a:rPr lang="en-US" altLang="zh-TW" dirty="0" smtClean="0"/>
              <a:t>For example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12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1197137" y="1844824"/>
            <a:ext cx="7128792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</a:rPr>
              <a:t>class</a:t>
            </a:r>
            <a:r>
              <a:rPr lang="en-US" altLang="zh-TW" dirty="0"/>
              <a:t> Dog</a:t>
            </a:r>
            <a:r>
              <a:rPr lang="en-US" altLang="zh-TW" dirty="0" smtClean="0"/>
              <a:t>:</a:t>
            </a:r>
          </a:p>
          <a:p>
            <a:r>
              <a:rPr lang="zh-TW" altLang="en-US" dirty="0"/>
              <a:t> </a:t>
            </a:r>
            <a:r>
              <a:rPr lang="zh-TW" altLang="en-US" dirty="0" smtClean="0"/>
              <a:t>   </a:t>
            </a:r>
            <a:r>
              <a:rPr lang="en-US" altLang="zh-TW" dirty="0"/>
              <a:t>kind = </a:t>
            </a:r>
            <a:r>
              <a:rPr lang="en-US" altLang="zh-TW" dirty="0" smtClean="0"/>
              <a:t>‘canine’</a:t>
            </a:r>
            <a:r>
              <a:rPr lang="zh-TW" altLang="en-US" dirty="0" smtClean="0"/>
              <a:t> </a:t>
            </a:r>
            <a:r>
              <a:rPr lang="en-US" altLang="zh-TW" dirty="0"/>
              <a:t># </a:t>
            </a:r>
            <a:r>
              <a:rPr lang="en-US" altLang="zh-TW" b="1" dirty="0">
                <a:solidFill>
                  <a:srgbClr val="FF0000"/>
                </a:solidFill>
              </a:rPr>
              <a:t>class variable </a:t>
            </a:r>
            <a:r>
              <a:rPr lang="en-US" altLang="zh-TW" dirty="0">
                <a:solidFill>
                  <a:schemeClr val="tx1"/>
                </a:solidFill>
              </a:rPr>
              <a:t>shared by all instances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en-US" altLang="zh-TW" dirty="0" smtClean="0">
                <a:solidFill>
                  <a:schemeClr val="tx1"/>
                </a:solidFill>
              </a:rPr>
              <a:t>    </a:t>
            </a:r>
            <a:r>
              <a:rPr lang="en-US" altLang="zh-TW" dirty="0" err="1" smtClean="0">
                <a:solidFill>
                  <a:schemeClr val="tx1"/>
                </a:solidFill>
              </a:rPr>
              <a:t>def</a:t>
            </a:r>
            <a:r>
              <a:rPr lang="en-US" altLang="zh-TW" dirty="0" smtClean="0">
                <a:solidFill>
                  <a:schemeClr val="tx1"/>
                </a:solidFill>
              </a:rPr>
              <a:t> </a:t>
            </a:r>
            <a:r>
              <a:rPr lang="en-US" altLang="zh-TW" dirty="0">
                <a:solidFill>
                  <a:schemeClr val="tx1"/>
                </a:solidFill>
              </a:rPr>
              <a:t>__</a:t>
            </a:r>
            <a:r>
              <a:rPr lang="en-US" altLang="zh-TW" dirty="0" err="1">
                <a:solidFill>
                  <a:schemeClr val="tx1"/>
                </a:solidFill>
              </a:rPr>
              <a:t>init</a:t>
            </a:r>
            <a:r>
              <a:rPr lang="en-US" altLang="zh-TW" dirty="0">
                <a:solidFill>
                  <a:schemeClr val="tx1"/>
                </a:solidFill>
              </a:rPr>
              <a:t>__(self, name):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en-US" altLang="zh-TW" dirty="0">
                <a:solidFill>
                  <a:schemeClr val="tx1"/>
                </a:solidFill>
              </a:rPr>
              <a:t>        self.name = name    # </a:t>
            </a:r>
            <a:r>
              <a:rPr lang="en-US" altLang="zh-TW" b="1" dirty="0">
                <a:solidFill>
                  <a:srgbClr val="FF0000"/>
                </a:solidFill>
              </a:rPr>
              <a:t>instance variable </a:t>
            </a:r>
            <a:r>
              <a:rPr lang="en-US" altLang="zh-TW" dirty="0">
                <a:solidFill>
                  <a:schemeClr val="tx1"/>
                </a:solidFill>
              </a:rPr>
              <a:t>unique to each instance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en-US" altLang="zh-TW" dirty="0" smtClean="0">
                <a:solidFill>
                  <a:schemeClr val="tx1"/>
                </a:solidFill>
              </a:rPr>
              <a:t>                                         </a:t>
            </a:r>
          </a:p>
          <a:p>
            <a:r>
              <a:rPr lang="da-DK" altLang="zh-TW" dirty="0">
                <a:solidFill>
                  <a:schemeClr val="tx1"/>
                </a:solidFill>
              </a:rPr>
              <a:t>d = Dog('Fido')</a:t>
            </a:r>
          </a:p>
          <a:p>
            <a:r>
              <a:rPr lang="da-DK" altLang="zh-TW" dirty="0">
                <a:solidFill>
                  <a:schemeClr val="tx1"/>
                </a:solidFill>
              </a:rPr>
              <a:t>e = Dog('Buddy</a:t>
            </a:r>
            <a:r>
              <a:rPr lang="da-DK" altLang="zh-TW" dirty="0" smtClean="0">
                <a:solidFill>
                  <a:schemeClr val="tx1"/>
                </a:solidFill>
              </a:rPr>
              <a:t>')</a:t>
            </a:r>
          </a:p>
        </p:txBody>
      </p:sp>
      <p:sp>
        <p:nvSpPr>
          <p:cNvPr id="6" name="矩形 5"/>
          <p:cNvSpPr/>
          <p:nvPr/>
        </p:nvSpPr>
        <p:spPr>
          <a:xfrm>
            <a:off x="3151215" y="5347487"/>
            <a:ext cx="216024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lvl="2"/>
            <a:r>
              <a:rPr lang="en-US" altLang="zh-TW" dirty="0" err="1"/>
              <a:t>d.age</a:t>
            </a:r>
            <a:r>
              <a:rPr lang="en-US" altLang="zh-TW" dirty="0"/>
              <a:t> = </a:t>
            </a:r>
            <a:r>
              <a:rPr lang="en-US" altLang="zh-TW" dirty="0" smtClean="0"/>
              <a:t>15</a:t>
            </a:r>
          </a:p>
          <a:p>
            <a:pPr marL="0" lvl="2"/>
            <a:r>
              <a:rPr lang="en-US" altLang="zh-TW" dirty="0" smtClean="0"/>
              <a:t>print(</a:t>
            </a:r>
            <a:r>
              <a:rPr lang="en-US" altLang="zh-TW" dirty="0" err="1" smtClean="0"/>
              <a:t>d.age</a:t>
            </a:r>
            <a:r>
              <a:rPr lang="en-US" altLang="zh-TW" dirty="0" smtClean="0"/>
              <a:t>)</a:t>
            </a:r>
          </a:p>
          <a:p>
            <a:pPr marL="0" lvl="2"/>
            <a:r>
              <a:rPr lang="en-US" altLang="zh-TW" dirty="0" smtClean="0"/>
              <a:t>del </a:t>
            </a:r>
            <a:r>
              <a:rPr lang="en-US" altLang="zh-TW" dirty="0" err="1" smtClean="0"/>
              <a:t>d.age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77110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Examples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13</a:t>
            </a:fld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1619672" y="2180689"/>
            <a:ext cx="5544616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/>
              <a:t>class </a:t>
            </a:r>
            <a:r>
              <a:rPr lang="en-US" altLang="zh-TW" dirty="0" err="1" smtClean="0"/>
              <a:t>MyClass</a:t>
            </a:r>
            <a:r>
              <a:rPr lang="en-US" altLang="zh-TW" dirty="0" smtClean="0"/>
              <a:t>:</a:t>
            </a:r>
          </a:p>
          <a:p>
            <a:r>
              <a:rPr lang="en-US" altLang="zh-TW" dirty="0" smtClean="0"/>
              <a:t>    </a:t>
            </a:r>
            <a:r>
              <a:rPr lang="en-US" altLang="zh-TW" dirty="0" smtClean="0">
                <a:solidFill>
                  <a:srgbClr val="0000FF"/>
                </a:solidFill>
              </a:rPr>
              <a:t>def</a:t>
            </a:r>
            <a:r>
              <a:rPr lang="en-US" altLang="zh-TW" dirty="0" smtClean="0"/>
              <a:t> </a:t>
            </a:r>
            <a:r>
              <a:rPr lang="en-US" altLang="zh-TW" dirty="0" smtClean="0">
                <a:solidFill>
                  <a:schemeClr val="tx1"/>
                </a:solidFill>
              </a:rPr>
              <a:t>__init__</a:t>
            </a:r>
            <a:r>
              <a:rPr lang="en-US" altLang="zh-TW" dirty="0" smtClean="0"/>
              <a:t>(self, </a:t>
            </a:r>
            <a:r>
              <a:rPr lang="en-US" altLang="zh-TW" dirty="0" smtClean="0">
                <a:solidFill>
                  <a:srgbClr val="C00000"/>
                </a:solidFill>
              </a:rPr>
              <a:t>num</a:t>
            </a:r>
            <a:r>
              <a:rPr lang="en-US" altLang="zh-TW" dirty="0" smtClean="0"/>
              <a:t>):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 smtClean="0"/>
              <a:t>        self.</a:t>
            </a: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attr1</a:t>
            </a:r>
            <a:r>
              <a:rPr lang="en-US" altLang="zh-TW" dirty="0" smtClean="0"/>
              <a:t> = </a:t>
            </a:r>
            <a:r>
              <a:rPr lang="en-US" altLang="zh-TW" dirty="0" err="1" smtClean="0">
                <a:solidFill>
                  <a:srgbClr val="C00000"/>
                </a:solidFill>
              </a:rPr>
              <a:t>num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endParaRPr lang="en-US" altLang="zh-TW" dirty="0" smtClean="0"/>
          </a:p>
          <a:p>
            <a:r>
              <a:rPr lang="en-US" altLang="zh-TW" dirty="0" smtClean="0"/>
              <a:t>obj1 = </a:t>
            </a:r>
            <a:r>
              <a:rPr lang="en-US" altLang="zh-TW" dirty="0" err="1" smtClean="0"/>
              <a:t>MyClass</a:t>
            </a:r>
            <a:r>
              <a:rPr lang="en-US" altLang="zh-TW" dirty="0" smtClean="0"/>
              <a:t>(</a:t>
            </a:r>
            <a:r>
              <a:rPr lang="en-US" altLang="zh-TW" dirty="0" smtClean="0">
                <a:solidFill>
                  <a:srgbClr val="C00000"/>
                </a:solidFill>
              </a:rPr>
              <a:t>10</a:t>
            </a:r>
            <a:r>
              <a:rPr lang="en-US" altLang="zh-TW" dirty="0" smtClean="0"/>
              <a:t>)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 smtClean="0"/>
              <a:t>obj2 = </a:t>
            </a:r>
            <a:r>
              <a:rPr lang="en-US" altLang="zh-TW" dirty="0" err="1" smtClean="0"/>
              <a:t>MyClass</a:t>
            </a:r>
            <a:r>
              <a:rPr lang="en-US" altLang="zh-TW" dirty="0" smtClean="0"/>
              <a:t>(</a:t>
            </a:r>
            <a:r>
              <a:rPr lang="en-US" altLang="zh-TW" dirty="0" smtClean="0">
                <a:solidFill>
                  <a:srgbClr val="C00000"/>
                </a:solidFill>
              </a:rPr>
              <a:t>20</a:t>
            </a:r>
            <a:r>
              <a:rPr lang="en-US" altLang="zh-TW" dirty="0" smtClean="0"/>
              <a:t>)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 smtClean="0">
                <a:solidFill>
                  <a:schemeClr val="tx1"/>
                </a:solidFill>
              </a:rPr>
              <a:t>print(obj1.</a:t>
            </a: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attr1</a:t>
            </a:r>
            <a:r>
              <a:rPr lang="en-US" altLang="zh-TW" dirty="0" smtClean="0">
                <a:solidFill>
                  <a:schemeClr val="tx1"/>
                </a:solidFill>
              </a:rPr>
              <a:t>)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#output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10</a:t>
            </a:r>
          </a:p>
          <a:p>
            <a:r>
              <a:rPr lang="en-US" altLang="zh-TW" dirty="0" smtClean="0">
                <a:solidFill>
                  <a:schemeClr val="tx1"/>
                </a:solidFill>
              </a:rPr>
              <a:t>print(obj2.</a:t>
            </a: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attr1</a:t>
            </a:r>
            <a:r>
              <a:rPr lang="en-US" altLang="zh-TW" dirty="0" smtClean="0">
                <a:solidFill>
                  <a:schemeClr val="tx1"/>
                </a:solidFill>
              </a:rPr>
              <a:t>)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#output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20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360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Examples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14</a:t>
            </a:fld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1095023" y="2044903"/>
            <a:ext cx="6965245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/>
              <a:t>class </a:t>
            </a:r>
            <a:r>
              <a:rPr lang="en-US" altLang="zh-TW" dirty="0" err="1" smtClean="0">
                <a:solidFill>
                  <a:srgbClr val="9900CC"/>
                </a:solidFill>
              </a:rPr>
              <a:t>MyClass</a:t>
            </a:r>
            <a:r>
              <a:rPr lang="en-US" altLang="zh-TW" dirty="0" smtClean="0"/>
              <a:t>:</a:t>
            </a:r>
          </a:p>
          <a:p>
            <a:r>
              <a:rPr lang="zh-TW" altLang="en-US" dirty="0" smtClean="0"/>
              <a:t>    </a:t>
            </a: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attr2</a:t>
            </a:r>
            <a:r>
              <a:rPr lang="en-US" altLang="zh-TW" dirty="0" smtClean="0"/>
              <a:t> = 5</a:t>
            </a:r>
          </a:p>
          <a:p>
            <a:r>
              <a:rPr lang="en-US" altLang="zh-TW" dirty="0" smtClean="0"/>
              <a:t>    </a:t>
            </a:r>
            <a:r>
              <a:rPr lang="en-US" altLang="zh-TW" dirty="0" smtClean="0">
                <a:solidFill>
                  <a:srgbClr val="0000FF"/>
                </a:solidFill>
              </a:rPr>
              <a:t>def</a:t>
            </a:r>
            <a:r>
              <a:rPr lang="en-US" altLang="zh-TW" dirty="0" smtClean="0"/>
              <a:t> </a:t>
            </a:r>
            <a:r>
              <a:rPr lang="en-US" altLang="zh-TW" dirty="0" smtClean="0">
                <a:solidFill>
                  <a:schemeClr val="tx1"/>
                </a:solidFill>
              </a:rPr>
              <a:t>__init__</a:t>
            </a:r>
            <a:r>
              <a:rPr lang="en-US" altLang="zh-TW" dirty="0" smtClean="0"/>
              <a:t>(self, </a:t>
            </a:r>
            <a:r>
              <a:rPr lang="en-US" altLang="zh-TW" dirty="0" smtClean="0">
                <a:solidFill>
                  <a:srgbClr val="C00000"/>
                </a:solidFill>
              </a:rPr>
              <a:t>num</a:t>
            </a:r>
            <a:r>
              <a:rPr lang="en-US" altLang="zh-TW" dirty="0" smtClean="0"/>
              <a:t>):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 smtClean="0"/>
              <a:t>        self.</a:t>
            </a:r>
            <a:r>
              <a:rPr lang="en-US" altLang="zh-TW" dirty="0" smtClean="0">
                <a:solidFill>
                  <a:schemeClr val="tx1"/>
                </a:solidFill>
              </a:rPr>
              <a:t>attr1</a:t>
            </a:r>
            <a:r>
              <a:rPr lang="en-US" altLang="zh-TW" dirty="0" smtClean="0"/>
              <a:t> = </a:t>
            </a:r>
            <a:r>
              <a:rPr lang="en-US" altLang="zh-TW" dirty="0" smtClean="0">
                <a:solidFill>
                  <a:srgbClr val="C00000"/>
                </a:solidFill>
              </a:rPr>
              <a:t>num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>
                <a:solidFill>
                  <a:srgbClr val="FF0000"/>
                </a:solidFill>
              </a:rPr>
              <a:t>        </a:t>
            </a:r>
            <a:r>
              <a:rPr lang="en-US" altLang="zh-TW" dirty="0" smtClean="0">
                <a:solidFill>
                  <a:srgbClr val="9900CC"/>
                </a:solidFill>
              </a:rPr>
              <a:t>MyClass</a:t>
            </a:r>
            <a:r>
              <a:rPr lang="en-US" altLang="zh-TW" dirty="0" smtClean="0">
                <a:solidFill>
                  <a:schemeClr val="tx1"/>
                </a:solidFill>
              </a:rPr>
              <a:t>.</a:t>
            </a: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attr2</a:t>
            </a:r>
            <a:r>
              <a:rPr lang="en-US" altLang="zh-TW" dirty="0" smtClean="0">
                <a:solidFill>
                  <a:schemeClr val="tx1"/>
                </a:solidFill>
              </a:rPr>
              <a:t> += 1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#Use </a:t>
            </a:r>
            <a:r>
              <a:rPr lang="en-US" altLang="zh-TW" dirty="0" err="1" smtClean="0">
                <a:solidFill>
                  <a:srgbClr val="FF0000"/>
                </a:solidFill>
              </a:rPr>
              <a:t>classname</a:t>
            </a:r>
            <a:r>
              <a:rPr lang="en-US" altLang="zh-TW" dirty="0" smtClean="0">
                <a:solidFill>
                  <a:srgbClr val="FF0000"/>
                </a:solidFill>
              </a:rPr>
              <a:t> to access class variables</a:t>
            </a:r>
          </a:p>
          <a:p>
            <a:endParaRPr lang="en-US" altLang="zh-TW" dirty="0">
              <a:solidFill>
                <a:srgbClr val="FF0000"/>
              </a:solidFill>
            </a:endParaRPr>
          </a:p>
          <a:p>
            <a:r>
              <a:rPr lang="en-US" altLang="zh-TW" dirty="0" smtClean="0"/>
              <a:t>obj1 = </a:t>
            </a:r>
            <a:r>
              <a:rPr lang="en-US" altLang="zh-TW" dirty="0" err="1" smtClean="0"/>
              <a:t>MyClass</a:t>
            </a:r>
            <a:r>
              <a:rPr lang="en-US" altLang="zh-TW" dirty="0" smtClean="0"/>
              <a:t>(10)</a:t>
            </a:r>
          </a:p>
          <a:p>
            <a:r>
              <a:rPr lang="en-US" altLang="zh-TW" dirty="0" smtClean="0"/>
              <a:t>print(obj1.</a:t>
            </a: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attr2</a:t>
            </a:r>
            <a:r>
              <a:rPr lang="en-US" altLang="zh-TW" dirty="0" smtClean="0"/>
              <a:t>) </a:t>
            </a:r>
            <a:r>
              <a:rPr lang="en-US" altLang="zh-TW" dirty="0" smtClean="0">
                <a:solidFill>
                  <a:srgbClr val="FF0000"/>
                </a:solidFill>
              </a:rPr>
              <a:t>#output 6</a:t>
            </a:r>
          </a:p>
          <a:p>
            <a:r>
              <a:rPr lang="en-US" altLang="zh-TW" dirty="0" smtClean="0"/>
              <a:t>obj2 = </a:t>
            </a:r>
            <a:r>
              <a:rPr lang="en-US" altLang="zh-TW" dirty="0" err="1" smtClean="0"/>
              <a:t>MyClass</a:t>
            </a:r>
            <a:r>
              <a:rPr lang="en-US" altLang="zh-TW" dirty="0" smtClean="0"/>
              <a:t>(20)</a:t>
            </a:r>
          </a:p>
          <a:p>
            <a:r>
              <a:rPr lang="en-US" altLang="zh-TW" dirty="0" smtClean="0">
                <a:solidFill>
                  <a:schemeClr val="tx1"/>
                </a:solidFill>
              </a:rPr>
              <a:t>print(obj1.</a:t>
            </a: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attr2</a:t>
            </a:r>
            <a:r>
              <a:rPr lang="en-US" altLang="zh-TW" dirty="0" smtClean="0">
                <a:solidFill>
                  <a:schemeClr val="tx1"/>
                </a:solidFill>
              </a:rPr>
              <a:t>)</a:t>
            </a:r>
            <a:r>
              <a:rPr lang="zh-TW" altLang="en-US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#output 7</a:t>
            </a:r>
            <a:endParaRPr lang="en-US" altLang="zh-TW" dirty="0" smtClean="0"/>
          </a:p>
          <a:p>
            <a:r>
              <a:rPr lang="en-US" altLang="zh-TW" dirty="0" smtClean="0"/>
              <a:t>print(obj2.</a:t>
            </a: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attr2</a:t>
            </a:r>
            <a:r>
              <a:rPr lang="en-US" altLang="zh-TW" dirty="0" smtClean="0"/>
              <a:t>)</a:t>
            </a:r>
            <a:r>
              <a:rPr lang="zh-TW" altLang="en-US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#output 7</a:t>
            </a:r>
          </a:p>
          <a:p>
            <a:r>
              <a:rPr lang="en-US" altLang="zh-TW" dirty="0" smtClean="0"/>
              <a:t>print(MyClass.</a:t>
            </a: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attr2</a:t>
            </a:r>
            <a:r>
              <a:rPr lang="en-US" altLang="zh-TW" dirty="0"/>
              <a:t>)</a:t>
            </a:r>
            <a:r>
              <a:rPr lang="zh-TW" altLang="en-US" dirty="0"/>
              <a:t> </a:t>
            </a:r>
            <a:r>
              <a:rPr lang="en-US" altLang="zh-TW" dirty="0">
                <a:solidFill>
                  <a:srgbClr val="FF0000"/>
                </a:solidFill>
              </a:rPr>
              <a:t>#output 7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769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Examples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15</a:t>
            </a:fld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投影片編號版面配置區 3"/>
          <p:cNvSpPr txBox="1">
            <a:spLocks/>
          </p:cNvSpPr>
          <p:nvPr/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400" kern="1200">
                <a:solidFill>
                  <a:schemeClr val="tx2"/>
                </a:solidFill>
                <a:latin typeface="Rage Italic" pitchFamily="66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3BF4364-13DB-4B84-B596-2F49C4653971}" type="slidenum">
              <a:rPr lang="zh-TW" altLang="en-US" smtClean="0"/>
              <a:pPr/>
              <a:t>15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827584" y="1785005"/>
            <a:ext cx="6696744" cy="48013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/>
              <a:t>class </a:t>
            </a:r>
            <a:r>
              <a:rPr lang="en-US" altLang="zh-TW" dirty="0" smtClean="0">
                <a:solidFill>
                  <a:srgbClr val="0000FF"/>
                </a:solidFill>
              </a:rPr>
              <a:t>Person</a:t>
            </a:r>
            <a:r>
              <a:rPr lang="en-US" altLang="zh-TW" dirty="0" smtClean="0"/>
              <a:t>:</a:t>
            </a:r>
          </a:p>
          <a:p>
            <a:r>
              <a:rPr lang="en-US" altLang="zh-TW" dirty="0" smtClean="0"/>
              <a:t>    count = 0</a:t>
            </a:r>
          </a:p>
          <a:p>
            <a:r>
              <a:rPr lang="en-US" altLang="zh-TW" dirty="0" smtClean="0"/>
              <a:t>    def __init__(self, name, height):</a:t>
            </a:r>
          </a:p>
          <a:p>
            <a:r>
              <a:rPr lang="en-US" altLang="zh-TW" dirty="0" smtClean="0"/>
              <a:t>        self.name = name</a:t>
            </a:r>
          </a:p>
          <a:p>
            <a:r>
              <a:rPr lang="en-US" altLang="zh-TW" dirty="0" smtClean="0"/>
              <a:t>        </a:t>
            </a:r>
            <a:r>
              <a:rPr lang="en-US" altLang="zh-TW" dirty="0" err="1" smtClean="0"/>
              <a:t>self.height</a:t>
            </a:r>
            <a:r>
              <a:rPr lang="en-US" altLang="zh-TW" dirty="0" smtClean="0"/>
              <a:t> = height</a:t>
            </a:r>
          </a:p>
          <a:p>
            <a:r>
              <a:rPr lang="en-US" altLang="zh-TW" dirty="0" smtClean="0"/>
              <a:t>        </a:t>
            </a:r>
            <a:r>
              <a:rPr lang="en-US" altLang="zh-TW" dirty="0" err="1" smtClean="0">
                <a:solidFill>
                  <a:srgbClr val="0000FF"/>
                </a:solidFill>
              </a:rPr>
              <a:t>Person</a:t>
            </a:r>
            <a:r>
              <a:rPr lang="en-US" altLang="zh-TW" dirty="0" err="1" smtClean="0"/>
              <a:t>.count</a:t>
            </a:r>
            <a:r>
              <a:rPr lang="en-US" altLang="zh-TW" dirty="0" smtClean="0"/>
              <a:t> += 1</a:t>
            </a:r>
          </a:p>
          <a:p>
            <a:endParaRPr lang="en-US" altLang="zh-TW" dirty="0" smtClean="0"/>
          </a:p>
          <a:p>
            <a:r>
              <a:rPr lang="en-US" altLang="zh-TW" dirty="0" smtClean="0">
                <a:solidFill>
                  <a:srgbClr val="9900CC"/>
                </a:solidFill>
              </a:rPr>
              <a:t>users</a:t>
            </a:r>
            <a:r>
              <a:rPr lang="en-US" altLang="zh-TW" dirty="0" smtClean="0"/>
              <a:t> = {}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 smtClean="0">
                <a:solidFill>
                  <a:srgbClr val="9900CC"/>
                </a:solidFill>
              </a:rPr>
              <a:t>users</a:t>
            </a:r>
            <a:r>
              <a:rPr lang="en-US" altLang="zh-TW" dirty="0" smtClean="0"/>
              <a:t>['Andy'] = </a:t>
            </a:r>
            <a:r>
              <a:rPr lang="en-US" altLang="zh-TW" dirty="0" smtClean="0">
                <a:solidFill>
                  <a:srgbClr val="0000FF"/>
                </a:solidFill>
              </a:rPr>
              <a:t>Person</a:t>
            </a:r>
            <a:r>
              <a:rPr lang="en-US" altLang="zh-TW" dirty="0" smtClean="0"/>
              <a:t>('Andy', 150)</a:t>
            </a:r>
          </a:p>
          <a:p>
            <a:r>
              <a:rPr lang="en-US" altLang="zh-TW" dirty="0" smtClean="0"/>
              <a:t>print(</a:t>
            </a:r>
            <a:r>
              <a:rPr lang="en-US" altLang="zh-TW" dirty="0" smtClean="0">
                <a:solidFill>
                  <a:srgbClr val="9900CC"/>
                </a:solidFill>
              </a:rPr>
              <a:t>users</a:t>
            </a:r>
            <a:r>
              <a:rPr lang="en-US" altLang="zh-TW" dirty="0" smtClean="0"/>
              <a:t>['Andy'].name, </a:t>
            </a:r>
            <a:r>
              <a:rPr lang="en-US" altLang="zh-TW" dirty="0" smtClean="0">
                <a:solidFill>
                  <a:srgbClr val="9900CC"/>
                </a:solidFill>
              </a:rPr>
              <a:t>users</a:t>
            </a:r>
            <a:r>
              <a:rPr lang="en-US" altLang="zh-TW" dirty="0" smtClean="0"/>
              <a:t>['Andy'].height, </a:t>
            </a:r>
            <a:r>
              <a:rPr lang="en-US" altLang="zh-TW" dirty="0" smtClean="0">
                <a:solidFill>
                  <a:srgbClr val="9900CC"/>
                </a:solidFill>
              </a:rPr>
              <a:t>users</a:t>
            </a:r>
            <a:r>
              <a:rPr lang="en-US" altLang="zh-TW" dirty="0" smtClean="0"/>
              <a:t>['Andy'].count)</a:t>
            </a:r>
          </a:p>
          <a:p>
            <a:endParaRPr lang="en-US" altLang="zh-TW" dirty="0" smtClean="0"/>
          </a:p>
          <a:p>
            <a:r>
              <a:rPr lang="en-US" altLang="zh-TW" dirty="0" smtClean="0">
                <a:solidFill>
                  <a:srgbClr val="9900CC"/>
                </a:solidFill>
              </a:rPr>
              <a:t>users</a:t>
            </a:r>
            <a:r>
              <a:rPr lang="en-US" altLang="zh-TW" dirty="0" smtClean="0"/>
              <a:t>['Bob'] = </a:t>
            </a:r>
            <a:r>
              <a:rPr lang="en-US" altLang="zh-TW" dirty="0" smtClean="0">
                <a:solidFill>
                  <a:srgbClr val="0000FF"/>
                </a:solidFill>
              </a:rPr>
              <a:t>Person</a:t>
            </a:r>
            <a:r>
              <a:rPr lang="en-US" altLang="zh-TW" dirty="0" smtClean="0"/>
              <a:t>('Bob', 176)</a:t>
            </a:r>
          </a:p>
          <a:p>
            <a:r>
              <a:rPr lang="en-US" altLang="zh-TW" dirty="0" smtClean="0">
                <a:solidFill>
                  <a:srgbClr val="9900CC"/>
                </a:solidFill>
              </a:rPr>
              <a:t>users</a:t>
            </a:r>
            <a:r>
              <a:rPr lang="en-US" altLang="zh-TW" dirty="0" smtClean="0"/>
              <a:t>['Mary'] = </a:t>
            </a:r>
            <a:r>
              <a:rPr lang="en-US" altLang="zh-TW" dirty="0" smtClean="0">
                <a:solidFill>
                  <a:srgbClr val="0000FF"/>
                </a:solidFill>
              </a:rPr>
              <a:t>Person</a:t>
            </a:r>
            <a:r>
              <a:rPr lang="en-US" altLang="zh-TW" dirty="0" smtClean="0"/>
              <a:t>('Mary', 180)</a:t>
            </a:r>
          </a:p>
          <a:p>
            <a:r>
              <a:rPr lang="en-US" altLang="zh-TW" dirty="0" smtClean="0">
                <a:solidFill>
                  <a:srgbClr val="9900CC"/>
                </a:solidFill>
              </a:rPr>
              <a:t>users</a:t>
            </a:r>
            <a:r>
              <a:rPr lang="en-US" altLang="zh-TW" dirty="0" smtClean="0"/>
              <a:t>['Andy'].height += 20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 smtClean="0">
                <a:solidFill>
                  <a:srgbClr val="9900CC"/>
                </a:solidFill>
              </a:rPr>
              <a:t>users</a:t>
            </a:r>
            <a:r>
              <a:rPr lang="en-US" altLang="zh-TW" dirty="0" smtClean="0"/>
              <a:t>['Bob'].name = 'John'</a:t>
            </a:r>
          </a:p>
          <a:p>
            <a:r>
              <a:rPr lang="en-US" altLang="zh-TW" dirty="0" smtClean="0"/>
              <a:t>for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in sorted(</a:t>
            </a:r>
            <a:r>
              <a:rPr lang="en-US" altLang="zh-TW" dirty="0" err="1" smtClean="0">
                <a:solidFill>
                  <a:srgbClr val="9900CC"/>
                </a:solidFill>
              </a:rPr>
              <a:t>users</a:t>
            </a:r>
            <a:r>
              <a:rPr lang="en-US" altLang="zh-TW" dirty="0" err="1" smtClean="0"/>
              <a:t>.keys</a:t>
            </a:r>
            <a:r>
              <a:rPr lang="en-US" altLang="zh-TW" dirty="0" smtClean="0"/>
              <a:t>()):</a:t>
            </a:r>
          </a:p>
          <a:p>
            <a:r>
              <a:rPr lang="en-US" altLang="zh-TW" dirty="0" smtClean="0"/>
              <a:t>    print(</a:t>
            </a:r>
            <a:r>
              <a:rPr lang="en-US" altLang="zh-TW" dirty="0" smtClean="0">
                <a:solidFill>
                  <a:srgbClr val="9900CC"/>
                </a:solidFill>
              </a:rPr>
              <a:t>users</a:t>
            </a:r>
            <a:r>
              <a:rPr lang="en-US" altLang="zh-TW" dirty="0" smtClean="0"/>
              <a:t>[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].name, </a:t>
            </a:r>
            <a:r>
              <a:rPr lang="en-US" altLang="zh-TW" dirty="0" smtClean="0">
                <a:solidFill>
                  <a:srgbClr val="9900CC"/>
                </a:solidFill>
              </a:rPr>
              <a:t>users</a:t>
            </a:r>
            <a:r>
              <a:rPr lang="en-US" altLang="zh-TW" dirty="0" smtClean="0"/>
              <a:t>[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].height, </a:t>
            </a:r>
            <a:r>
              <a:rPr lang="en-US" altLang="zh-TW" dirty="0" smtClean="0">
                <a:solidFill>
                  <a:srgbClr val="9900CC"/>
                </a:solidFill>
              </a:rPr>
              <a:t>users</a:t>
            </a:r>
            <a:r>
              <a:rPr lang="en-US" altLang="zh-TW" dirty="0" smtClean="0"/>
              <a:t>[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].count)</a:t>
            </a:r>
            <a:endParaRPr lang="zh-TW" altLang="en-US" dirty="0"/>
          </a:p>
        </p:txBody>
      </p:sp>
      <p:pic>
        <p:nvPicPr>
          <p:cNvPr id="9" name="Picture 2" descr="C:\Users\SHWang\Desktop\高應\碩士\Python\ppt\上課檔案\resources\14_example_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4869160"/>
            <a:ext cx="1152128" cy="8510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0" name="左大括弧 9"/>
          <p:cNvSpPr/>
          <p:nvPr/>
        </p:nvSpPr>
        <p:spPr>
          <a:xfrm>
            <a:off x="7380312" y="5157192"/>
            <a:ext cx="144016" cy="576064"/>
          </a:xfrm>
          <a:prstGeom prst="lef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1" name="肘形接點 10"/>
          <p:cNvCxnSpPr>
            <a:endCxn id="10" idx="1"/>
          </p:cNvCxnSpPr>
          <p:nvPr/>
        </p:nvCxnSpPr>
        <p:spPr>
          <a:xfrm flipV="1">
            <a:off x="6012160" y="5445224"/>
            <a:ext cx="1368152" cy="93610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直線單箭頭接點 11"/>
          <p:cNvCxnSpPr/>
          <p:nvPr/>
        </p:nvCxnSpPr>
        <p:spPr>
          <a:xfrm>
            <a:off x="6660232" y="5013176"/>
            <a:ext cx="792088" cy="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 flipV="1">
            <a:off x="6660232" y="4581128"/>
            <a:ext cx="0" cy="43204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" name="直線接點 13"/>
          <p:cNvCxnSpPr/>
          <p:nvPr/>
        </p:nvCxnSpPr>
        <p:spPr>
          <a:xfrm flipH="1">
            <a:off x="899592" y="4581128"/>
            <a:ext cx="6336704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 flipH="1">
            <a:off x="1187624" y="6525344"/>
            <a:ext cx="4752528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3642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Default Methods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63040" y="1697396"/>
            <a:ext cx="6196405" cy="3603812"/>
          </a:xfrm>
        </p:spPr>
        <p:txBody>
          <a:bodyPr/>
          <a:lstStyle/>
          <a:p>
            <a:pPr algn="just"/>
            <a:r>
              <a:rPr lang="en-US" altLang="zh-TW" dirty="0" smtClean="0"/>
              <a:t>The classes in python provide several default methods</a:t>
            </a:r>
          </a:p>
          <a:p>
            <a:r>
              <a:rPr lang="en-US" altLang="zh-TW" dirty="0" smtClean="0"/>
              <a:t>__</a:t>
            </a:r>
            <a:r>
              <a:rPr lang="en-US" altLang="zh-TW" dirty="0" err="1" smtClean="0"/>
              <a:t>str</a:t>
            </a:r>
            <a:r>
              <a:rPr lang="en-US" altLang="zh-TW" dirty="0" smtClean="0"/>
              <a:t>__()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__</a:t>
            </a:r>
            <a:r>
              <a:rPr lang="en-US" altLang="zh-TW" dirty="0" err="1"/>
              <a:t>str</a:t>
            </a:r>
            <a:r>
              <a:rPr lang="en-US" altLang="zh-TW" dirty="0"/>
              <a:t>__ method in Python represents the class objects as a </a:t>
            </a:r>
            <a:r>
              <a:rPr lang="en-US" altLang="zh-TW" dirty="0" smtClean="0"/>
              <a:t>string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16</a:t>
            </a:fld>
            <a:endParaRPr lang="zh-TW" altLang="en-US"/>
          </a:p>
        </p:txBody>
      </p:sp>
      <p:pic>
        <p:nvPicPr>
          <p:cNvPr id="1026" name="Picture 2" descr="C:\Users\SHWang\Desktop\高應\碩士\Python\ppt\上課檔案\resources\14_example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5805264"/>
            <a:ext cx="1800200" cy="3778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6" name="矩形 5"/>
          <p:cNvSpPr/>
          <p:nvPr/>
        </p:nvSpPr>
        <p:spPr>
          <a:xfrm>
            <a:off x="48126" y="3870047"/>
            <a:ext cx="5652120" cy="28623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/>
              <a:t>class Person:</a:t>
            </a:r>
          </a:p>
          <a:p>
            <a:r>
              <a:rPr lang="en-US" altLang="zh-TW" dirty="0" smtClean="0"/>
              <a:t>    def __init__(self, name , age):</a:t>
            </a:r>
          </a:p>
          <a:p>
            <a:r>
              <a:rPr lang="en-US" altLang="zh-TW" dirty="0" smtClean="0"/>
              <a:t>        self.name = name</a:t>
            </a:r>
          </a:p>
          <a:p>
            <a:r>
              <a:rPr lang="en-US" altLang="zh-TW" dirty="0" smtClean="0"/>
              <a:t>        </a:t>
            </a:r>
            <a:r>
              <a:rPr lang="en-US" altLang="zh-TW" dirty="0" err="1" smtClean="0"/>
              <a:t>self.age</a:t>
            </a:r>
            <a:r>
              <a:rPr lang="en-US" altLang="zh-TW" dirty="0" smtClean="0"/>
              <a:t> = age</a:t>
            </a:r>
          </a:p>
          <a:p>
            <a:r>
              <a:rPr lang="en-US" altLang="zh-TW" dirty="0" smtClean="0"/>
              <a:t>    def </a:t>
            </a:r>
            <a:r>
              <a:rPr lang="en-US" altLang="zh-TW" dirty="0" smtClean="0">
                <a:solidFill>
                  <a:srgbClr val="0000FF"/>
                </a:solidFill>
              </a:rPr>
              <a:t>__</a:t>
            </a:r>
            <a:r>
              <a:rPr lang="en-US" altLang="zh-TW" dirty="0" err="1" smtClean="0">
                <a:solidFill>
                  <a:srgbClr val="0000FF"/>
                </a:solidFill>
              </a:rPr>
              <a:t>str</a:t>
            </a:r>
            <a:r>
              <a:rPr lang="en-US" altLang="zh-TW" dirty="0" smtClean="0">
                <a:solidFill>
                  <a:srgbClr val="0000FF"/>
                </a:solidFill>
              </a:rPr>
              <a:t>__</a:t>
            </a:r>
            <a:r>
              <a:rPr lang="en-US" altLang="zh-TW" dirty="0" smtClean="0">
                <a:solidFill>
                  <a:schemeClr val="tx1"/>
                </a:solidFill>
              </a:rPr>
              <a:t>(</a:t>
            </a:r>
            <a:r>
              <a:rPr lang="en-US" altLang="zh-TW" dirty="0" smtClean="0"/>
              <a:t>self):</a:t>
            </a:r>
          </a:p>
          <a:p>
            <a:r>
              <a:rPr lang="en-US" altLang="zh-TW" dirty="0" smtClean="0"/>
              <a:t>        return "Hi! My name is " + self.name + ".\</a:t>
            </a:r>
            <a:r>
              <a:rPr lang="en-US" altLang="zh-TW" dirty="0" err="1" smtClean="0"/>
              <a:t>nI'm</a:t>
            </a:r>
            <a:r>
              <a:rPr lang="en-US" altLang="zh-TW" dirty="0" smtClean="0"/>
              <a:t> " + </a:t>
            </a:r>
            <a:r>
              <a:rPr lang="en-US" altLang="zh-TW" dirty="0" err="1" smtClean="0"/>
              <a:t>str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self.age</a:t>
            </a:r>
            <a:r>
              <a:rPr lang="en-US" altLang="zh-TW" dirty="0" smtClean="0"/>
              <a:t>) + " years old."</a:t>
            </a:r>
          </a:p>
          <a:p>
            <a:endParaRPr lang="en-US" altLang="zh-TW" dirty="0" smtClean="0"/>
          </a:p>
          <a:p>
            <a:r>
              <a:rPr lang="en-US" altLang="zh-TW" dirty="0" smtClean="0">
                <a:solidFill>
                  <a:srgbClr val="9900CC"/>
                </a:solidFill>
              </a:rPr>
              <a:t>person1</a:t>
            </a:r>
            <a:r>
              <a:rPr lang="en-US" altLang="zh-TW" dirty="0" smtClean="0"/>
              <a:t> = Person('John', 24)</a:t>
            </a:r>
          </a:p>
          <a:p>
            <a:r>
              <a:rPr lang="en-US" altLang="zh-TW" dirty="0" smtClean="0">
                <a:solidFill>
                  <a:schemeClr val="tx1"/>
                </a:solidFill>
              </a:rPr>
              <a:t>print(</a:t>
            </a:r>
            <a:r>
              <a:rPr lang="en-US" altLang="zh-TW" dirty="0" smtClean="0">
                <a:solidFill>
                  <a:srgbClr val="9900CC"/>
                </a:solidFill>
              </a:rPr>
              <a:t>person1</a:t>
            </a:r>
            <a:r>
              <a:rPr lang="en-US" altLang="zh-TW" dirty="0" smtClean="0">
                <a:solidFill>
                  <a:schemeClr val="tx1"/>
                </a:solidFill>
              </a:rPr>
              <a:t>)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5724128" y="543593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Output:</a:t>
            </a:r>
            <a:endParaRPr lang="zh-TW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Default Methods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63040" y="1844824"/>
            <a:ext cx="6196405" cy="3603812"/>
          </a:xfrm>
        </p:spPr>
        <p:txBody>
          <a:bodyPr/>
          <a:lstStyle/>
          <a:p>
            <a:r>
              <a:rPr lang="en-US" altLang="zh-TW" dirty="0" smtClean="0"/>
              <a:t>__del__()</a:t>
            </a:r>
            <a:endParaRPr lang="en-US" altLang="zh-TW" dirty="0"/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__del__() method is referred to as a destructor </a:t>
            </a:r>
            <a:r>
              <a:rPr lang="en-US" altLang="zh-TW" dirty="0" smtClean="0"/>
              <a:t>method</a:t>
            </a:r>
          </a:p>
          <a:p>
            <a:pPr lvl="1" algn="just"/>
            <a:r>
              <a:rPr lang="en-US" altLang="zh-TW" dirty="0" smtClean="0"/>
              <a:t>It </a:t>
            </a:r>
            <a:r>
              <a:rPr lang="en-US" altLang="zh-TW" dirty="0"/>
              <a:t>is called after an object’s garbage collection occurs, which happens after all references to the item have been destroyed.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17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126268" y="4224570"/>
            <a:ext cx="4572000" cy="25853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altLang="zh-TW" dirty="0" smtClean="0"/>
              <a:t>class Person:</a:t>
            </a:r>
          </a:p>
          <a:p>
            <a:r>
              <a:rPr lang="en-US" altLang="zh-TW" dirty="0" smtClean="0"/>
              <a:t>    def __init__(self, name , age):</a:t>
            </a:r>
          </a:p>
          <a:p>
            <a:r>
              <a:rPr lang="en-US" altLang="zh-TW" dirty="0" smtClean="0"/>
              <a:t>        self.name = name</a:t>
            </a:r>
          </a:p>
          <a:p>
            <a:r>
              <a:rPr lang="en-US" altLang="zh-TW" dirty="0" smtClean="0"/>
              <a:t>        </a:t>
            </a:r>
            <a:r>
              <a:rPr lang="en-US" altLang="zh-TW" dirty="0" err="1" smtClean="0"/>
              <a:t>self.age</a:t>
            </a:r>
            <a:r>
              <a:rPr lang="en-US" altLang="zh-TW" dirty="0" smtClean="0"/>
              <a:t> = age</a:t>
            </a:r>
          </a:p>
          <a:p>
            <a:r>
              <a:rPr lang="en-US" altLang="zh-TW" dirty="0" smtClean="0"/>
              <a:t>        print(self.name + ': Hi!')</a:t>
            </a:r>
          </a:p>
          <a:p>
            <a:r>
              <a:rPr lang="en-US" altLang="zh-TW" dirty="0" smtClean="0"/>
              <a:t>    def </a:t>
            </a:r>
            <a:r>
              <a:rPr lang="en-US" altLang="zh-TW" dirty="0" smtClean="0">
                <a:solidFill>
                  <a:srgbClr val="0000FF"/>
                </a:solidFill>
              </a:rPr>
              <a:t>__del__</a:t>
            </a:r>
            <a:r>
              <a:rPr lang="en-US" altLang="zh-TW" dirty="0" smtClean="0"/>
              <a:t>(self):</a:t>
            </a:r>
          </a:p>
          <a:p>
            <a:r>
              <a:rPr lang="en-US" altLang="zh-TW" dirty="0" smtClean="0"/>
              <a:t>        print(self.name + ': Goodbye!')</a:t>
            </a:r>
          </a:p>
          <a:p>
            <a:r>
              <a:rPr lang="en-US" altLang="zh-TW" dirty="0" smtClean="0">
                <a:solidFill>
                  <a:srgbClr val="9900CC"/>
                </a:solidFill>
              </a:rPr>
              <a:t>person1</a:t>
            </a:r>
            <a:r>
              <a:rPr lang="en-US" altLang="zh-TW" dirty="0" smtClean="0"/>
              <a:t> = Person('John', 24)</a:t>
            </a:r>
          </a:p>
          <a:p>
            <a:r>
              <a:rPr lang="en-US" altLang="zh-TW" dirty="0" smtClean="0"/>
              <a:t>del </a:t>
            </a:r>
            <a:r>
              <a:rPr lang="en-US" altLang="zh-TW" dirty="0" smtClean="0">
                <a:solidFill>
                  <a:srgbClr val="9900CC"/>
                </a:solidFill>
              </a:rPr>
              <a:t>person1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SHWang\Desktop\高應\碩士\Python\ppt\上課檔案\resources\14_example_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6390620"/>
            <a:ext cx="1347248" cy="3600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7" name="文字方塊 6"/>
          <p:cNvSpPr txBox="1"/>
          <p:nvPr/>
        </p:nvSpPr>
        <p:spPr>
          <a:xfrm>
            <a:off x="5148064" y="602128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Output:</a:t>
            </a:r>
            <a:endParaRPr lang="zh-TW" altLang="en-US" dirty="0"/>
          </a:p>
        </p:txBody>
      </p:sp>
      <p:cxnSp>
        <p:nvCxnSpPr>
          <p:cNvPr id="9" name="肘形接點 8"/>
          <p:cNvCxnSpPr/>
          <p:nvPr/>
        </p:nvCxnSpPr>
        <p:spPr>
          <a:xfrm>
            <a:off x="3923928" y="6390620"/>
            <a:ext cx="1368152" cy="288032"/>
          </a:xfrm>
          <a:prstGeom prst="bentConnector3">
            <a:avLst>
              <a:gd name="adj1" fmla="val 50000"/>
            </a:avLst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/>
          <p:cNvCxnSpPr/>
          <p:nvPr/>
        </p:nvCxnSpPr>
        <p:spPr>
          <a:xfrm>
            <a:off x="3923928" y="6678652"/>
            <a:ext cx="1296144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Exercise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63040" y="2119256"/>
            <a:ext cx="6196405" cy="4406087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Please design a program that enables the following instructions:</a:t>
            </a:r>
          </a:p>
          <a:p>
            <a:pPr lvl="1"/>
            <a:r>
              <a:rPr lang="en-US" altLang="zh-TW" sz="2000" dirty="0" smtClean="0"/>
              <a:t>Input 0: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Exit program</a:t>
            </a:r>
          </a:p>
          <a:p>
            <a:pPr lvl="1"/>
            <a:r>
              <a:rPr lang="en-US" altLang="zh-TW" sz="2000" dirty="0"/>
              <a:t>Input 1</a:t>
            </a:r>
            <a:r>
              <a:rPr lang="en-US" altLang="zh-TW" sz="2000" dirty="0" smtClean="0"/>
              <a:t>: Insert student data, including ID, name, and score</a:t>
            </a:r>
          </a:p>
          <a:p>
            <a:pPr lvl="1"/>
            <a:r>
              <a:rPr lang="en-US" altLang="zh-TW" sz="2000" dirty="0"/>
              <a:t>Input 2</a:t>
            </a:r>
            <a:r>
              <a:rPr lang="en-US" altLang="zh-TW" sz="2000" dirty="0" smtClean="0"/>
              <a:t>: Delete student data by the specified ID</a:t>
            </a:r>
          </a:p>
          <a:p>
            <a:pPr lvl="1"/>
            <a:r>
              <a:rPr lang="en-US" altLang="zh-TW" sz="2000" dirty="0"/>
              <a:t>Input 3</a:t>
            </a:r>
            <a:r>
              <a:rPr lang="en-US" altLang="zh-TW" sz="2000" dirty="0" smtClean="0"/>
              <a:t>: </a:t>
            </a:r>
            <a:r>
              <a:rPr lang="en-US" altLang="zh-TW" sz="2000" dirty="0"/>
              <a:t>Update student data by the specified ID</a:t>
            </a:r>
            <a:endParaRPr lang="en-US" altLang="zh-TW" sz="2000" dirty="0" smtClean="0"/>
          </a:p>
          <a:p>
            <a:pPr lvl="1"/>
            <a:r>
              <a:rPr lang="en-US" altLang="zh-TW" sz="2000" dirty="0"/>
              <a:t>Input 4</a:t>
            </a:r>
            <a:r>
              <a:rPr lang="en-US" altLang="zh-TW" sz="2000" dirty="0" smtClean="0"/>
              <a:t>: Show all student information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18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altLang="zh-TW" dirty="0">
                <a:latin typeface="Franklin Gothic Book (Body)"/>
              </a:rPr>
              <a:t>S</a:t>
            </a:r>
            <a:r>
              <a:rPr lang="en-US" altLang="zh-TW" dirty="0" err="1">
                <a:latin typeface="Franklin Gothic Book (Body)"/>
              </a:rPr>
              <a:t>ource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/>
              <a:t>References:</a:t>
            </a:r>
            <a:endParaRPr lang="en-US" altLang="zh-TW">
              <a:hlinkClick r:id="rId2"/>
            </a:endParaRPr>
          </a:p>
          <a:p>
            <a:pPr lvl="1"/>
            <a:r>
              <a:rPr lang="en-US" altLang="zh-TW" smtClean="0">
                <a:hlinkClick r:id="rId3"/>
              </a:rPr>
              <a:t>https</a:t>
            </a:r>
            <a:r>
              <a:rPr lang="en-US" altLang="zh-TW" dirty="0" smtClean="0">
                <a:hlinkClick r:id="rId3"/>
              </a:rPr>
              <a:t>://docs.python.org/3/tutorial/classes.html</a:t>
            </a:r>
            <a:endParaRPr lang="en-US" altLang="zh-TW" dirty="0" smtClean="0">
              <a:hlinkClick r:id="rId4"/>
            </a:endParaRPr>
          </a:p>
          <a:p>
            <a:pPr lvl="1"/>
            <a:endParaRPr lang="zh-TW" altLang="en-US" dirty="0" smtClean="0"/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19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Objectives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This chapter introduces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Introduction to a </a:t>
            </a:r>
            <a:r>
              <a:rPr lang="en-US" altLang="zh-TW" dirty="0" smtClean="0"/>
              <a:t>class</a:t>
            </a:r>
            <a:endParaRPr lang="en-US" altLang="zh-TW" dirty="0"/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 smtClean="0"/>
              <a:t>Class design</a:t>
            </a:r>
            <a:endParaRPr lang="en-US" altLang="zh-TW" dirty="0"/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Class o</a:t>
            </a:r>
            <a:r>
              <a:rPr lang="en-US" altLang="zh-TW" dirty="0" smtClean="0"/>
              <a:t>bject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 smtClean="0"/>
              <a:t>Method object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Class and </a:t>
            </a:r>
            <a:r>
              <a:rPr lang="en-US" altLang="zh-TW" dirty="0" smtClean="0"/>
              <a:t>instance variables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Classes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Classes provide a means of bundling data and functionality </a:t>
            </a:r>
            <a:r>
              <a:rPr lang="en-US" altLang="zh-TW" dirty="0" smtClean="0"/>
              <a:t>together</a:t>
            </a:r>
          </a:p>
          <a:p>
            <a:r>
              <a:rPr lang="en-US" altLang="zh-TW" dirty="0"/>
              <a:t>Creating a new class creates a new type of object, allowing new instances of that type to be </a:t>
            </a:r>
            <a:r>
              <a:rPr lang="en-US" altLang="zh-TW" dirty="0" smtClean="0"/>
              <a:t>made</a:t>
            </a:r>
          </a:p>
          <a:p>
            <a:pPr lvl="1"/>
            <a:r>
              <a:rPr lang="en-US" altLang="zh-TW" dirty="0" smtClean="0"/>
              <a:t>Each </a:t>
            </a:r>
            <a:r>
              <a:rPr lang="en-US" altLang="zh-TW" dirty="0"/>
              <a:t>class instance can have attributes attached to it for maintaining its </a:t>
            </a:r>
            <a:r>
              <a:rPr lang="en-US" altLang="zh-TW" dirty="0" smtClean="0"/>
              <a:t>state</a:t>
            </a:r>
          </a:p>
          <a:p>
            <a:pPr lvl="1"/>
            <a:r>
              <a:rPr lang="en-US" altLang="zh-TW" dirty="0" smtClean="0"/>
              <a:t>Class </a:t>
            </a:r>
            <a:r>
              <a:rPr lang="en-US" altLang="zh-TW" dirty="0"/>
              <a:t>instances can also have methods (defined by its class) for modifying its </a:t>
            </a:r>
            <a:r>
              <a:rPr lang="en-US" altLang="zh-TW" dirty="0" smtClean="0"/>
              <a:t>state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Class </a:t>
            </a:r>
            <a:r>
              <a:rPr lang="en-US" altLang="zh-TW" dirty="0" smtClean="0"/>
              <a:t>Definition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63040" y="1916832"/>
            <a:ext cx="6196405" cy="3603812"/>
          </a:xfrm>
        </p:spPr>
        <p:txBody>
          <a:bodyPr/>
          <a:lstStyle/>
          <a:p>
            <a:r>
              <a:rPr lang="en-US" altLang="zh-TW" dirty="0"/>
              <a:t>Class definitions, like function definitions (</a:t>
            </a:r>
            <a:r>
              <a:rPr lang="en-US" altLang="zh-TW" dirty="0" err="1"/>
              <a:t>def</a:t>
            </a:r>
            <a:r>
              <a:rPr lang="en-US" altLang="zh-TW" dirty="0"/>
              <a:t> statements) must be executed before they have any </a:t>
            </a:r>
            <a:r>
              <a:rPr lang="en-US" altLang="zh-TW" dirty="0" smtClean="0"/>
              <a:t>effect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statements inside a class definition will usually be function definitions, but other statements are </a:t>
            </a:r>
            <a:r>
              <a:rPr lang="en-US" altLang="zh-TW" dirty="0" smtClean="0"/>
              <a:t>allowed</a:t>
            </a:r>
          </a:p>
          <a:p>
            <a:r>
              <a:rPr lang="en-US" altLang="zh-TW" dirty="0"/>
              <a:t>When a class definition is left normally (via the end), a </a:t>
            </a:r>
            <a:r>
              <a:rPr lang="en-US" altLang="zh-TW" i="1" dirty="0"/>
              <a:t>class object</a:t>
            </a:r>
            <a:r>
              <a:rPr lang="en-US" altLang="zh-TW" dirty="0"/>
              <a:t> is created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4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2699792" y="5122904"/>
            <a:ext cx="3384376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</a:rPr>
              <a:t>class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ClassName</a:t>
            </a:r>
            <a:r>
              <a:rPr lang="en-US" altLang="zh-TW" dirty="0" smtClean="0"/>
              <a:t>:</a:t>
            </a:r>
          </a:p>
          <a:p>
            <a:r>
              <a:rPr lang="en-US" altLang="zh-TW" dirty="0" smtClean="0"/>
              <a:t>    </a:t>
            </a:r>
            <a:r>
              <a:rPr lang="en-US" altLang="zh-TW" dirty="0" smtClean="0">
                <a:solidFill>
                  <a:srgbClr val="FF0000"/>
                </a:solidFill>
              </a:rPr>
              <a:t>&lt;statement-1&gt;</a:t>
            </a:r>
          </a:p>
          <a:p>
            <a:r>
              <a:rPr lang="zh-TW" altLang="en-US" dirty="0" smtClean="0">
                <a:solidFill>
                  <a:srgbClr val="00B050"/>
                </a:solidFill>
              </a:rPr>
              <a:t>    </a:t>
            </a:r>
            <a:r>
              <a:rPr lang="en-US" altLang="zh-TW" dirty="0" smtClean="0">
                <a:solidFill>
                  <a:srgbClr val="FF0000"/>
                </a:solidFill>
              </a:rPr>
              <a:t>…</a:t>
            </a:r>
            <a:endParaRPr lang="en-US" altLang="zh-TW" dirty="0" smtClean="0">
              <a:solidFill>
                <a:srgbClr val="00B050"/>
              </a:solidFill>
            </a:endParaRPr>
          </a:p>
          <a:p>
            <a:r>
              <a:rPr lang="zh-TW" altLang="en-US" dirty="0" smtClean="0">
                <a:solidFill>
                  <a:srgbClr val="00B050"/>
                </a:solidFill>
              </a:rPr>
              <a:t>    </a:t>
            </a:r>
            <a:r>
              <a:rPr lang="en-US" altLang="zh-TW" dirty="0">
                <a:solidFill>
                  <a:srgbClr val="FF0000"/>
                </a:solidFill>
              </a:rPr>
              <a:t>&lt;</a:t>
            </a:r>
            <a:r>
              <a:rPr lang="en-US" altLang="zh-TW" dirty="0" smtClean="0">
                <a:solidFill>
                  <a:srgbClr val="FF0000"/>
                </a:solidFill>
              </a:rPr>
              <a:t>statement-N&gt;</a:t>
            </a:r>
            <a:endParaRPr lang="en-US" altLang="zh-TW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Class </a:t>
            </a:r>
            <a:r>
              <a:rPr lang="en-US" altLang="zh-TW" dirty="0" smtClean="0"/>
              <a:t>Objects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63040" y="1916832"/>
            <a:ext cx="6925384" cy="4032448"/>
          </a:xfrm>
        </p:spPr>
        <p:txBody>
          <a:bodyPr>
            <a:normAutofit lnSpcReduction="10000"/>
          </a:bodyPr>
          <a:lstStyle/>
          <a:p>
            <a:r>
              <a:rPr lang="en-US" altLang="zh-TW" dirty="0"/>
              <a:t>Class objects support two kinds of operations: attribute references and </a:t>
            </a:r>
            <a:r>
              <a:rPr lang="en-US" altLang="zh-TW" dirty="0" smtClean="0"/>
              <a:t>instantiation</a:t>
            </a:r>
          </a:p>
          <a:p>
            <a:pPr lvl="1"/>
            <a:r>
              <a:rPr lang="en-US" altLang="zh-TW" dirty="0"/>
              <a:t>Attribute references use the standard syntax used for all attribute references in Python: </a:t>
            </a:r>
            <a:r>
              <a:rPr lang="en-US" altLang="zh-TW" b="1" i="1" dirty="0" smtClean="0"/>
              <a:t>obj.name</a:t>
            </a:r>
          </a:p>
          <a:p>
            <a:pPr lvl="1"/>
            <a:endParaRPr lang="en-US" altLang="zh-TW" b="1" i="1" dirty="0"/>
          </a:p>
          <a:p>
            <a:pPr lvl="1"/>
            <a:endParaRPr lang="en-US" altLang="zh-TW" b="1" i="1" dirty="0" smtClean="0"/>
          </a:p>
          <a:p>
            <a:pPr lvl="1"/>
            <a:endParaRPr lang="en-US" altLang="zh-TW" b="1" i="1" dirty="0"/>
          </a:p>
          <a:p>
            <a:pPr lvl="1"/>
            <a:endParaRPr lang="en-US" altLang="zh-TW" b="1" i="1" dirty="0" smtClean="0"/>
          </a:p>
          <a:p>
            <a:pPr lvl="1"/>
            <a:r>
              <a:rPr lang="en-US" altLang="zh-TW" dirty="0" err="1" smtClean="0"/>
              <a:t>MyClass.i</a:t>
            </a:r>
            <a:r>
              <a:rPr lang="en-US" altLang="zh-TW" dirty="0" smtClean="0"/>
              <a:t> </a:t>
            </a:r>
            <a:r>
              <a:rPr lang="en-US" altLang="zh-TW" dirty="0"/>
              <a:t>and </a:t>
            </a:r>
            <a:r>
              <a:rPr lang="en-US" altLang="zh-TW" dirty="0" err="1"/>
              <a:t>MyClass.f</a:t>
            </a:r>
            <a:r>
              <a:rPr lang="en-US" altLang="zh-TW" dirty="0"/>
              <a:t> are valid attribute references, returning an integer and a function object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5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2987824" y="3420059"/>
            <a:ext cx="3384376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</a:rPr>
              <a:t>class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MyClass</a:t>
            </a:r>
            <a:r>
              <a:rPr lang="en-US" altLang="zh-TW" dirty="0" smtClean="0"/>
              <a:t>:</a:t>
            </a:r>
          </a:p>
          <a:p>
            <a:r>
              <a:rPr lang="en-US" altLang="zh-TW" dirty="0" smtClean="0"/>
              <a:t>    </a:t>
            </a:r>
            <a:r>
              <a:rPr lang="en-US" altLang="zh-TW" dirty="0" err="1"/>
              <a:t>i</a:t>
            </a:r>
            <a:r>
              <a:rPr lang="en-US" altLang="zh-TW" dirty="0" smtClean="0"/>
              <a:t> = 12345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>
                <a:solidFill>
                  <a:schemeClr val="tx1"/>
                </a:solidFill>
              </a:rPr>
              <a:t>    </a:t>
            </a:r>
            <a:r>
              <a:rPr lang="en-US" altLang="zh-TW" dirty="0" err="1" smtClean="0">
                <a:solidFill>
                  <a:schemeClr val="tx1"/>
                </a:solidFill>
              </a:rPr>
              <a:t>def</a:t>
            </a:r>
            <a:r>
              <a:rPr lang="en-US" altLang="zh-TW" dirty="0" smtClean="0">
                <a:solidFill>
                  <a:schemeClr val="tx1"/>
                </a:solidFill>
              </a:rPr>
              <a:t> f(self):</a:t>
            </a:r>
          </a:p>
          <a:p>
            <a:r>
              <a:rPr lang="en-US" altLang="zh-TW" dirty="0">
                <a:solidFill>
                  <a:schemeClr val="tx1"/>
                </a:solidFill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</a:rPr>
              <a:t>       return ‘hello world’</a:t>
            </a:r>
          </a:p>
        </p:txBody>
      </p:sp>
    </p:spTree>
    <p:extLst>
      <p:ext uri="{BB962C8B-B14F-4D97-AF65-F5344CB8AC3E}">
        <p14:creationId xmlns:p14="http://schemas.microsoft.com/office/powerpoint/2010/main" val="814371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Class </a:t>
            </a:r>
            <a:r>
              <a:rPr lang="en-US" altLang="zh-TW" dirty="0" smtClean="0"/>
              <a:t>Objects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63040" y="1916832"/>
            <a:ext cx="6925384" cy="4032448"/>
          </a:xfrm>
        </p:spPr>
        <p:txBody>
          <a:bodyPr>
            <a:normAutofit fontScale="92500"/>
          </a:bodyPr>
          <a:lstStyle/>
          <a:p>
            <a:r>
              <a:rPr lang="en-US" altLang="zh-TW" dirty="0"/>
              <a:t>Class instantiation uses function </a:t>
            </a:r>
            <a:r>
              <a:rPr lang="en-US" altLang="zh-TW" dirty="0" smtClean="0"/>
              <a:t>notation</a:t>
            </a:r>
          </a:p>
          <a:p>
            <a:pPr lvl="1"/>
            <a:r>
              <a:rPr lang="en-US" altLang="zh-TW" dirty="0" smtClean="0"/>
              <a:t>Just </a:t>
            </a:r>
            <a:r>
              <a:rPr lang="en-US" altLang="zh-TW" dirty="0"/>
              <a:t>pretend that the class object is a </a:t>
            </a:r>
            <a:r>
              <a:rPr lang="en-US" altLang="zh-TW" dirty="0" err="1"/>
              <a:t>parameterless</a:t>
            </a:r>
            <a:r>
              <a:rPr lang="en-US" altLang="zh-TW" dirty="0"/>
              <a:t> function that returns a new instance of the </a:t>
            </a:r>
            <a:r>
              <a:rPr lang="en-US" altLang="zh-TW" dirty="0" smtClean="0"/>
              <a:t>class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The </a:t>
            </a:r>
            <a:r>
              <a:rPr lang="en-US" altLang="zh-TW" dirty="0"/>
              <a:t>above code creates a new instance of the class and assigns this object to the </a:t>
            </a:r>
            <a:r>
              <a:rPr lang="en-US" altLang="zh-TW" dirty="0" smtClean="0"/>
              <a:t>variable </a:t>
            </a:r>
            <a:r>
              <a:rPr lang="en-US" altLang="zh-TW" b="1" dirty="0" err="1" smtClean="0"/>
              <a:t>obj</a:t>
            </a:r>
            <a:endParaRPr lang="en-US" altLang="zh-TW" b="1" dirty="0"/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6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3059832" y="3119317"/>
            <a:ext cx="4248472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</a:rPr>
              <a:t>class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MyClass</a:t>
            </a:r>
            <a:r>
              <a:rPr lang="en-US" altLang="zh-TW" dirty="0" smtClean="0"/>
              <a:t>:</a:t>
            </a:r>
          </a:p>
          <a:p>
            <a:r>
              <a:rPr lang="en-US" altLang="zh-TW" dirty="0" smtClean="0"/>
              <a:t>    </a:t>
            </a:r>
            <a:r>
              <a:rPr lang="en-US" altLang="zh-TW" dirty="0" err="1"/>
              <a:t>i</a:t>
            </a:r>
            <a:r>
              <a:rPr lang="en-US" altLang="zh-TW" dirty="0" smtClean="0"/>
              <a:t> = 12345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>
                <a:solidFill>
                  <a:schemeClr val="tx1"/>
                </a:solidFill>
              </a:rPr>
              <a:t>    </a:t>
            </a:r>
            <a:r>
              <a:rPr lang="en-US" altLang="zh-TW" dirty="0" err="1" smtClean="0">
                <a:solidFill>
                  <a:schemeClr val="tx1"/>
                </a:solidFill>
              </a:rPr>
              <a:t>def</a:t>
            </a:r>
            <a:r>
              <a:rPr lang="en-US" altLang="zh-TW" dirty="0" smtClean="0">
                <a:solidFill>
                  <a:schemeClr val="tx1"/>
                </a:solidFill>
              </a:rPr>
              <a:t> f(self): </a:t>
            </a:r>
            <a:r>
              <a:rPr lang="en-US" altLang="zh-TW" dirty="0">
                <a:solidFill>
                  <a:srgbClr val="FF0000"/>
                </a:solidFill>
              </a:rPr>
              <a:t>#It will call </a:t>
            </a:r>
            <a:r>
              <a:rPr lang="en-US" altLang="zh-TW" dirty="0" err="1" smtClean="0">
                <a:solidFill>
                  <a:srgbClr val="FF0000"/>
                </a:solidFill>
              </a:rPr>
              <a:t>Myclass.f</a:t>
            </a:r>
            <a:r>
              <a:rPr lang="en-US" altLang="zh-TW" dirty="0" smtClean="0">
                <a:solidFill>
                  <a:srgbClr val="FF0000"/>
                </a:solidFill>
              </a:rPr>
              <a:t>(</a:t>
            </a:r>
            <a:r>
              <a:rPr lang="en-US" altLang="zh-TW" dirty="0" err="1" smtClean="0">
                <a:solidFill>
                  <a:srgbClr val="FF0000"/>
                </a:solidFill>
              </a:rPr>
              <a:t>obj</a:t>
            </a:r>
            <a:r>
              <a:rPr lang="en-US" altLang="zh-TW" dirty="0" smtClean="0">
                <a:solidFill>
                  <a:srgbClr val="FF0000"/>
                </a:solidFill>
              </a:rPr>
              <a:t>)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en-US" altLang="zh-TW" dirty="0">
                <a:solidFill>
                  <a:schemeClr val="tx1"/>
                </a:solidFill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</a:rPr>
              <a:t>       return ‘hello world’</a:t>
            </a:r>
          </a:p>
          <a:p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en-US" altLang="zh-TW" dirty="0" err="1" smtClean="0">
                <a:solidFill>
                  <a:schemeClr val="tx1"/>
                </a:solidFill>
              </a:rPr>
              <a:t>obj</a:t>
            </a:r>
            <a:r>
              <a:rPr lang="en-US" altLang="zh-TW" dirty="0" smtClean="0">
                <a:solidFill>
                  <a:schemeClr val="tx1"/>
                </a:solidFill>
              </a:rPr>
              <a:t> </a:t>
            </a:r>
            <a:r>
              <a:rPr lang="en-US" altLang="zh-TW" dirty="0">
                <a:solidFill>
                  <a:schemeClr val="tx1"/>
                </a:solidFill>
              </a:rPr>
              <a:t>= </a:t>
            </a:r>
            <a:r>
              <a:rPr lang="en-US" altLang="zh-TW" dirty="0" err="1">
                <a:solidFill>
                  <a:schemeClr val="tx1"/>
                </a:solidFill>
              </a:rPr>
              <a:t>MyClass</a:t>
            </a:r>
            <a:r>
              <a:rPr lang="en-US" altLang="zh-TW" dirty="0">
                <a:solidFill>
                  <a:schemeClr val="tx1"/>
                </a:solidFill>
              </a:rPr>
              <a:t>()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559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Class Objects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63040" y="1700808"/>
            <a:ext cx="6196405" cy="3603812"/>
          </a:xfrm>
        </p:spPr>
        <p:txBody>
          <a:bodyPr/>
          <a:lstStyle/>
          <a:p>
            <a:r>
              <a:rPr lang="en-US" altLang="zh-TW" dirty="0"/>
              <a:t>Many classes like to create objects with instances customized to a specific initial </a:t>
            </a:r>
            <a:r>
              <a:rPr lang="en-US" altLang="zh-TW" dirty="0" smtClean="0"/>
              <a:t>state</a:t>
            </a:r>
          </a:p>
          <a:p>
            <a:pPr lvl="1"/>
            <a:r>
              <a:rPr lang="en-US" altLang="zh-TW" dirty="0" smtClean="0"/>
              <a:t>A </a:t>
            </a:r>
            <a:r>
              <a:rPr lang="en-US" altLang="zh-TW" dirty="0"/>
              <a:t>class may define a special method named __</a:t>
            </a:r>
            <a:r>
              <a:rPr lang="en-US" altLang="zh-TW" dirty="0" err="1"/>
              <a:t>init</a:t>
            </a:r>
            <a:r>
              <a:rPr lang="en-US" altLang="zh-TW" dirty="0" smtClean="0"/>
              <a:t>__()</a:t>
            </a:r>
          </a:p>
          <a:p>
            <a:pPr lvl="1"/>
            <a:r>
              <a:rPr lang="en-US" altLang="zh-TW" dirty="0"/>
              <a:t>When a class defines an __</a:t>
            </a:r>
            <a:r>
              <a:rPr lang="en-US" altLang="zh-TW" dirty="0" err="1"/>
              <a:t>init</a:t>
            </a:r>
            <a:r>
              <a:rPr lang="en-US" altLang="zh-TW" dirty="0"/>
              <a:t>__() method, class instantiation automatically invokes __</a:t>
            </a:r>
            <a:r>
              <a:rPr lang="en-US" altLang="zh-TW" dirty="0" err="1"/>
              <a:t>init</a:t>
            </a:r>
            <a:r>
              <a:rPr lang="en-US" altLang="zh-TW" dirty="0"/>
              <a:t>__() for the newly created class </a:t>
            </a:r>
            <a:r>
              <a:rPr lang="en-US" altLang="zh-TW" dirty="0" smtClean="0"/>
              <a:t>instance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7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971600" y="4797152"/>
            <a:ext cx="7252625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/>
              <a:t>class </a:t>
            </a:r>
            <a:r>
              <a:rPr lang="en-US" altLang="zh-TW" dirty="0" err="1" smtClean="0"/>
              <a:t>MyClass</a:t>
            </a:r>
            <a:r>
              <a:rPr lang="en-US" altLang="zh-TW" dirty="0" smtClean="0"/>
              <a:t>:</a:t>
            </a:r>
          </a:p>
          <a:p>
            <a:r>
              <a:rPr lang="en-US" altLang="zh-TW" dirty="0" smtClean="0"/>
              <a:t>    </a:t>
            </a:r>
            <a:r>
              <a:rPr lang="en-US" altLang="zh-TW" dirty="0" smtClean="0">
                <a:solidFill>
                  <a:srgbClr val="0000FF"/>
                </a:solidFill>
              </a:rPr>
              <a:t>def</a:t>
            </a:r>
            <a:r>
              <a:rPr lang="en-US" altLang="zh-TW" dirty="0" smtClean="0"/>
              <a:t> </a:t>
            </a:r>
            <a:r>
              <a:rPr lang="en-US" altLang="zh-TW" dirty="0" smtClean="0">
                <a:solidFill>
                  <a:srgbClr val="9900CC"/>
                </a:solidFill>
              </a:rPr>
              <a:t>__init__</a:t>
            </a:r>
            <a:r>
              <a:rPr lang="en-US" altLang="zh-TW" dirty="0" smtClean="0"/>
              <a:t>(self):</a:t>
            </a:r>
            <a:r>
              <a:rPr lang="zh-TW" altLang="en-US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#It will call </a:t>
            </a:r>
            <a:r>
              <a:rPr lang="en-US" altLang="zh-TW" dirty="0" err="1" smtClean="0">
                <a:solidFill>
                  <a:srgbClr val="FF0000"/>
                </a:solidFill>
              </a:rPr>
              <a:t>Myclass</a:t>
            </a:r>
            <a:r>
              <a:rPr lang="en-US" altLang="zh-TW" dirty="0" smtClean="0">
                <a:solidFill>
                  <a:srgbClr val="FF0000"/>
                </a:solidFill>
              </a:rPr>
              <a:t>.__</a:t>
            </a:r>
            <a:r>
              <a:rPr lang="en-US" altLang="zh-TW" dirty="0" err="1">
                <a:solidFill>
                  <a:srgbClr val="FF0000"/>
                </a:solidFill>
              </a:rPr>
              <a:t>init</a:t>
            </a:r>
            <a:r>
              <a:rPr lang="en-US" altLang="zh-TW" dirty="0" smtClean="0">
                <a:solidFill>
                  <a:srgbClr val="FF0000"/>
                </a:solidFill>
              </a:rPr>
              <a:t>__(</a:t>
            </a:r>
            <a:r>
              <a:rPr lang="en-US" altLang="zh-TW" dirty="0" err="1" smtClean="0">
                <a:solidFill>
                  <a:srgbClr val="FF0000"/>
                </a:solidFill>
              </a:rPr>
              <a:t>obj</a:t>
            </a:r>
            <a:r>
              <a:rPr lang="en-US" altLang="zh-TW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altLang="zh-TW" dirty="0" smtClean="0"/>
              <a:t>        print('hello')</a:t>
            </a:r>
          </a:p>
          <a:p>
            <a:endParaRPr lang="en-US" altLang="zh-TW" dirty="0" smtClean="0"/>
          </a:p>
          <a:p>
            <a:r>
              <a:rPr lang="en-US" altLang="zh-TW" dirty="0" err="1" smtClean="0"/>
              <a:t>obj</a:t>
            </a:r>
            <a:r>
              <a:rPr lang="en-US" altLang="zh-TW" dirty="0" smtClean="0"/>
              <a:t> = </a:t>
            </a:r>
            <a:r>
              <a:rPr lang="en-US" altLang="zh-TW" dirty="0" err="1" smtClean="0"/>
              <a:t>MyClass</a:t>
            </a:r>
            <a:r>
              <a:rPr lang="en-US" altLang="zh-TW" dirty="0" smtClean="0"/>
              <a:t>()</a:t>
            </a:r>
            <a:r>
              <a:rPr lang="zh-TW" altLang="en-US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#’hello’ will be printed when the class instance is created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Method </a:t>
            </a:r>
            <a:r>
              <a:rPr lang="en-US" altLang="zh-TW" dirty="0"/>
              <a:t>Objects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03648" y="3499724"/>
            <a:ext cx="6196405" cy="2451684"/>
          </a:xfrm>
        </p:spPr>
        <p:txBody>
          <a:bodyPr>
            <a:normAutofit/>
          </a:bodyPr>
          <a:lstStyle/>
          <a:p>
            <a:r>
              <a:rPr lang="en-US" altLang="zh-TW" dirty="0"/>
              <a:t>In the </a:t>
            </a:r>
            <a:r>
              <a:rPr lang="en-US" altLang="zh-TW" dirty="0" err="1"/>
              <a:t>MyClass</a:t>
            </a:r>
            <a:r>
              <a:rPr lang="en-US" altLang="zh-TW" dirty="0"/>
              <a:t> example, </a:t>
            </a:r>
            <a:r>
              <a:rPr lang="en-US" altLang="zh-TW" b="1" dirty="0" err="1" smtClean="0"/>
              <a:t>obj.f</a:t>
            </a:r>
            <a:r>
              <a:rPr lang="en-US" altLang="zh-TW" b="1" dirty="0" smtClean="0"/>
              <a:t>()</a:t>
            </a:r>
            <a:r>
              <a:rPr lang="en-US" altLang="zh-TW" dirty="0" smtClean="0"/>
              <a:t> </a:t>
            </a:r>
            <a:r>
              <a:rPr lang="en-US" altLang="zh-TW" dirty="0"/>
              <a:t>will return the string 'hello </a:t>
            </a:r>
            <a:r>
              <a:rPr lang="en-US" altLang="zh-TW" dirty="0" smtClean="0"/>
              <a:t>world‘</a:t>
            </a:r>
          </a:p>
          <a:p>
            <a:pPr lvl="1"/>
            <a:r>
              <a:rPr lang="en-US" altLang="zh-TW" dirty="0" smtClean="0"/>
              <a:t>However</a:t>
            </a:r>
            <a:r>
              <a:rPr lang="en-US" altLang="zh-TW" dirty="0"/>
              <a:t>, it is not necessary to call a method right </a:t>
            </a:r>
            <a:r>
              <a:rPr lang="en-US" altLang="zh-TW" dirty="0" smtClean="0"/>
              <a:t>away</a:t>
            </a:r>
          </a:p>
          <a:p>
            <a:pPr lvl="1"/>
            <a:r>
              <a:rPr lang="en-US" altLang="zh-TW" dirty="0" err="1" smtClean="0"/>
              <a:t>obj.f</a:t>
            </a:r>
            <a:r>
              <a:rPr lang="en-US" altLang="zh-TW" dirty="0" smtClean="0"/>
              <a:t> </a:t>
            </a:r>
            <a:r>
              <a:rPr lang="en-US" altLang="zh-TW" dirty="0"/>
              <a:t>is a method object, </a:t>
            </a:r>
            <a:r>
              <a:rPr lang="en-US" altLang="zh-TW" dirty="0" smtClean="0"/>
              <a:t>which </a:t>
            </a:r>
            <a:r>
              <a:rPr lang="en-US" altLang="zh-TW" dirty="0"/>
              <a:t>can be stored away and called at a later </a:t>
            </a:r>
            <a:r>
              <a:rPr lang="en-US" altLang="zh-TW" dirty="0" smtClean="0"/>
              <a:t>time</a:t>
            </a:r>
          </a:p>
          <a:p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8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899592" y="1745398"/>
            <a:ext cx="2952328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</a:rPr>
              <a:t>class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MyClass</a:t>
            </a:r>
            <a:r>
              <a:rPr lang="en-US" altLang="zh-TW" dirty="0" smtClean="0"/>
              <a:t>:</a:t>
            </a:r>
          </a:p>
          <a:p>
            <a:r>
              <a:rPr lang="en-US" altLang="zh-TW" dirty="0" smtClean="0"/>
              <a:t>    </a:t>
            </a:r>
            <a:r>
              <a:rPr lang="en-US" altLang="zh-TW" dirty="0" err="1"/>
              <a:t>i</a:t>
            </a:r>
            <a:r>
              <a:rPr lang="en-US" altLang="zh-TW" dirty="0" smtClean="0"/>
              <a:t> = 12345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>
                <a:solidFill>
                  <a:schemeClr val="tx1"/>
                </a:solidFill>
              </a:rPr>
              <a:t>    </a:t>
            </a:r>
            <a:r>
              <a:rPr lang="en-US" altLang="zh-TW" dirty="0" err="1" smtClean="0">
                <a:solidFill>
                  <a:schemeClr val="tx1"/>
                </a:solidFill>
              </a:rPr>
              <a:t>def</a:t>
            </a:r>
            <a:r>
              <a:rPr lang="en-US" altLang="zh-TW" dirty="0" smtClean="0">
                <a:solidFill>
                  <a:schemeClr val="tx1"/>
                </a:solidFill>
              </a:rPr>
              <a:t> f(self):</a:t>
            </a:r>
          </a:p>
          <a:p>
            <a:r>
              <a:rPr lang="en-US" altLang="zh-TW" dirty="0" smtClean="0">
                <a:solidFill>
                  <a:schemeClr val="tx1"/>
                </a:solidFill>
              </a:rPr>
              <a:t>        return ‘hello world’</a:t>
            </a:r>
          </a:p>
          <a:p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en-US" altLang="zh-TW" dirty="0" err="1" smtClean="0">
                <a:solidFill>
                  <a:schemeClr val="tx1"/>
                </a:solidFill>
              </a:rPr>
              <a:t>obj</a:t>
            </a:r>
            <a:r>
              <a:rPr lang="en-US" altLang="zh-TW" dirty="0" smtClean="0">
                <a:solidFill>
                  <a:schemeClr val="tx1"/>
                </a:solidFill>
              </a:rPr>
              <a:t> </a:t>
            </a:r>
            <a:r>
              <a:rPr lang="en-US" altLang="zh-TW" dirty="0">
                <a:solidFill>
                  <a:schemeClr val="tx1"/>
                </a:solidFill>
              </a:rPr>
              <a:t>= </a:t>
            </a:r>
            <a:r>
              <a:rPr lang="en-US" altLang="zh-TW" dirty="0" err="1">
                <a:solidFill>
                  <a:schemeClr val="tx1"/>
                </a:solidFill>
              </a:rPr>
              <a:t>MyClass</a:t>
            </a:r>
            <a:r>
              <a:rPr lang="en-US" altLang="zh-TW" dirty="0">
                <a:solidFill>
                  <a:schemeClr val="tx1"/>
                </a:solidFill>
              </a:rPr>
              <a:t>()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047351" y="1745398"/>
            <a:ext cx="4056758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err="1" smtClean="0">
                <a:solidFill>
                  <a:schemeClr val="tx1"/>
                </a:solidFill>
              </a:rPr>
              <a:t>objfunc</a:t>
            </a:r>
            <a:r>
              <a:rPr lang="en-US" altLang="zh-TW" dirty="0" smtClean="0">
                <a:solidFill>
                  <a:schemeClr val="tx1"/>
                </a:solidFill>
              </a:rPr>
              <a:t> </a:t>
            </a:r>
            <a:r>
              <a:rPr lang="en-US" altLang="zh-TW" dirty="0">
                <a:solidFill>
                  <a:schemeClr val="tx1"/>
                </a:solidFill>
              </a:rPr>
              <a:t>= </a:t>
            </a:r>
            <a:r>
              <a:rPr lang="en-US" altLang="zh-TW" dirty="0" err="1" smtClean="0">
                <a:solidFill>
                  <a:schemeClr val="tx1"/>
                </a:solidFill>
              </a:rPr>
              <a:t>obj.f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en-US" altLang="zh-TW" dirty="0">
                <a:solidFill>
                  <a:schemeClr val="tx1"/>
                </a:solidFill>
              </a:rPr>
              <a:t>while True:</a:t>
            </a:r>
          </a:p>
          <a:p>
            <a:r>
              <a:rPr lang="en-US" altLang="zh-TW" dirty="0">
                <a:solidFill>
                  <a:schemeClr val="tx1"/>
                </a:solidFill>
              </a:rPr>
              <a:t>    </a:t>
            </a:r>
            <a:r>
              <a:rPr lang="en-US" altLang="zh-TW" dirty="0" smtClean="0">
                <a:solidFill>
                  <a:schemeClr val="tx1"/>
                </a:solidFill>
              </a:rPr>
              <a:t>print(</a:t>
            </a:r>
            <a:r>
              <a:rPr lang="en-US" altLang="zh-TW" dirty="0" err="1">
                <a:solidFill>
                  <a:schemeClr val="tx1"/>
                </a:solidFill>
              </a:rPr>
              <a:t>objfunc</a:t>
            </a:r>
            <a:r>
              <a:rPr lang="en-US" altLang="zh-TW" dirty="0" smtClean="0">
                <a:solidFill>
                  <a:schemeClr val="tx1"/>
                </a:solidFill>
              </a:rPr>
              <a:t>())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#It will </a:t>
            </a:r>
            <a:r>
              <a:rPr lang="en-US" altLang="zh-TW" dirty="0">
                <a:solidFill>
                  <a:srgbClr val="FF0000"/>
                </a:solidFill>
              </a:rPr>
              <a:t>continue to print hello world until the end of time</a:t>
            </a:r>
          </a:p>
        </p:txBody>
      </p:sp>
    </p:spTree>
    <p:extLst>
      <p:ext uri="{BB962C8B-B14F-4D97-AF65-F5344CB8AC3E}">
        <p14:creationId xmlns:p14="http://schemas.microsoft.com/office/powerpoint/2010/main" val="4985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Method </a:t>
            </a:r>
            <a:r>
              <a:rPr lang="en-US" altLang="zh-TW" dirty="0"/>
              <a:t>Objects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03648" y="3499724"/>
            <a:ext cx="6480720" cy="2737588"/>
          </a:xfrm>
        </p:spPr>
        <p:txBody>
          <a:bodyPr>
            <a:normAutofit fontScale="92500"/>
          </a:bodyPr>
          <a:lstStyle/>
          <a:p>
            <a:pPr algn="just"/>
            <a:r>
              <a:rPr lang="en-US" altLang="zh-TW" dirty="0" smtClean="0"/>
              <a:t>A </a:t>
            </a:r>
            <a:r>
              <a:rPr lang="en-US" altLang="zh-TW" dirty="0"/>
              <a:t>method object is created by packing </a:t>
            </a:r>
            <a:r>
              <a:rPr lang="en-US" altLang="zh-TW" dirty="0" smtClean="0"/>
              <a:t>the </a:t>
            </a:r>
            <a:r>
              <a:rPr lang="en-US" altLang="zh-TW" dirty="0"/>
              <a:t>instance object and the function object just found together in an abstract </a:t>
            </a:r>
            <a:r>
              <a:rPr lang="en-US" altLang="zh-TW" dirty="0" smtClean="0"/>
              <a:t>object</a:t>
            </a:r>
          </a:p>
          <a:p>
            <a:pPr lvl="1" algn="just"/>
            <a:r>
              <a:rPr lang="en-US" altLang="zh-TW" dirty="0" smtClean="0"/>
              <a:t>When </a:t>
            </a:r>
            <a:r>
              <a:rPr lang="en-US" altLang="zh-TW" dirty="0"/>
              <a:t>the method object is called with an argument list, a new argument list is constructed from </a:t>
            </a:r>
            <a:r>
              <a:rPr lang="en-US" altLang="zh-TW" b="1" dirty="0">
                <a:solidFill>
                  <a:srgbClr val="FF0000"/>
                </a:solidFill>
              </a:rPr>
              <a:t>the instance object and the argument list</a:t>
            </a:r>
            <a:r>
              <a:rPr lang="en-US" altLang="zh-TW" dirty="0"/>
              <a:t>, and the function object is called with this new argument </a:t>
            </a:r>
            <a:r>
              <a:rPr lang="en-US" altLang="zh-TW" dirty="0" smtClean="0"/>
              <a:t>list</a:t>
            </a:r>
          </a:p>
          <a:p>
            <a:pPr lvl="2" algn="just"/>
            <a:r>
              <a:rPr lang="en-US" altLang="zh-TW" dirty="0" err="1" smtClean="0"/>
              <a:t>obj.f</a:t>
            </a:r>
            <a:r>
              <a:rPr lang="en-US" altLang="zh-TW" dirty="0"/>
              <a:t>() is equivalent to </a:t>
            </a:r>
            <a:r>
              <a:rPr lang="en-US" altLang="zh-TW" dirty="0" err="1"/>
              <a:t>MyClass.f</a:t>
            </a:r>
            <a:r>
              <a:rPr lang="en-US" altLang="zh-TW" dirty="0"/>
              <a:t>(x)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9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899592" y="1745398"/>
            <a:ext cx="2952328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</a:rPr>
              <a:t>class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MyClass</a:t>
            </a:r>
            <a:r>
              <a:rPr lang="en-US" altLang="zh-TW" dirty="0" smtClean="0"/>
              <a:t>:</a:t>
            </a:r>
          </a:p>
          <a:p>
            <a:r>
              <a:rPr lang="en-US" altLang="zh-TW" dirty="0" smtClean="0"/>
              <a:t>    </a:t>
            </a:r>
            <a:r>
              <a:rPr lang="en-US" altLang="zh-TW" dirty="0" err="1"/>
              <a:t>i</a:t>
            </a:r>
            <a:r>
              <a:rPr lang="en-US" altLang="zh-TW" dirty="0" smtClean="0"/>
              <a:t> = 12345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>
                <a:solidFill>
                  <a:schemeClr val="tx1"/>
                </a:solidFill>
              </a:rPr>
              <a:t>    </a:t>
            </a:r>
            <a:r>
              <a:rPr lang="en-US" altLang="zh-TW" dirty="0" err="1" smtClean="0">
                <a:solidFill>
                  <a:schemeClr val="tx1"/>
                </a:solidFill>
              </a:rPr>
              <a:t>def</a:t>
            </a:r>
            <a:r>
              <a:rPr lang="en-US" altLang="zh-TW" dirty="0" smtClean="0">
                <a:solidFill>
                  <a:schemeClr val="tx1"/>
                </a:solidFill>
              </a:rPr>
              <a:t> f(self):</a:t>
            </a:r>
          </a:p>
          <a:p>
            <a:r>
              <a:rPr lang="en-US" altLang="zh-TW" dirty="0" smtClean="0">
                <a:solidFill>
                  <a:schemeClr val="tx1"/>
                </a:solidFill>
              </a:rPr>
              <a:t>        return ‘hello world’</a:t>
            </a:r>
          </a:p>
          <a:p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en-US" altLang="zh-TW" dirty="0" err="1" smtClean="0">
                <a:solidFill>
                  <a:schemeClr val="tx1"/>
                </a:solidFill>
              </a:rPr>
              <a:t>obj</a:t>
            </a:r>
            <a:r>
              <a:rPr lang="en-US" altLang="zh-TW" dirty="0" smtClean="0">
                <a:solidFill>
                  <a:schemeClr val="tx1"/>
                </a:solidFill>
              </a:rPr>
              <a:t> </a:t>
            </a:r>
            <a:r>
              <a:rPr lang="en-US" altLang="zh-TW" dirty="0">
                <a:solidFill>
                  <a:schemeClr val="tx1"/>
                </a:solidFill>
              </a:rPr>
              <a:t>= </a:t>
            </a:r>
            <a:r>
              <a:rPr lang="en-US" altLang="zh-TW" dirty="0" err="1">
                <a:solidFill>
                  <a:schemeClr val="tx1"/>
                </a:solidFill>
              </a:rPr>
              <a:t>MyClass</a:t>
            </a:r>
            <a:r>
              <a:rPr lang="en-US" altLang="zh-TW" dirty="0">
                <a:solidFill>
                  <a:schemeClr val="tx1"/>
                </a:solidFill>
              </a:rPr>
              <a:t>()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047351" y="1745398"/>
            <a:ext cx="4056758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err="1" smtClean="0">
                <a:solidFill>
                  <a:schemeClr val="tx1"/>
                </a:solidFill>
              </a:rPr>
              <a:t>objfunc</a:t>
            </a:r>
            <a:r>
              <a:rPr lang="en-US" altLang="zh-TW" dirty="0" smtClean="0">
                <a:solidFill>
                  <a:schemeClr val="tx1"/>
                </a:solidFill>
              </a:rPr>
              <a:t> </a:t>
            </a:r>
            <a:r>
              <a:rPr lang="en-US" altLang="zh-TW" dirty="0">
                <a:solidFill>
                  <a:schemeClr val="tx1"/>
                </a:solidFill>
              </a:rPr>
              <a:t>= </a:t>
            </a:r>
            <a:r>
              <a:rPr lang="en-US" altLang="zh-TW" dirty="0" err="1" smtClean="0">
                <a:solidFill>
                  <a:schemeClr val="tx1"/>
                </a:solidFill>
              </a:rPr>
              <a:t>obj.f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en-US" altLang="zh-TW" dirty="0">
                <a:solidFill>
                  <a:schemeClr val="tx1"/>
                </a:solidFill>
              </a:rPr>
              <a:t>while True:</a:t>
            </a:r>
          </a:p>
          <a:p>
            <a:r>
              <a:rPr lang="en-US" altLang="zh-TW" dirty="0">
                <a:solidFill>
                  <a:schemeClr val="tx1"/>
                </a:solidFill>
              </a:rPr>
              <a:t>    </a:t>
            </a:r>
            <a:r>
              <a:rPr lang="en-US" altLang="zh-TW" dirty="0" smtClean="0">
                <a:solidFill>
                  <a:schemeClr val="tx1"/>
                </a:solidFill>
              </a:rPr>
              <a:t>print(</a:t>
            </a:r>
            <a:r>
              <a:rPr lang="en-US" altLang="zh-TW" dirty="0" err="1">
                <a:solidFill>
                  <a:schemeClr val="tx1"/>
                </a:solidFill>
              </a:rPr>
              <a:t>objfunc</a:t>
            </a:r>
            <a:r>
              <a:rPr lang="en-US" altLang="zh-TW" dirty="0" smtClean="0">
                <a:solidFill>
                  <a:schemeClr val="tx1"/>
                </a:solidFill>
              </a:rPr>
              <a:t>())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#It will </a:t>
            </a:r>
            <a:r>
              <a:rPr lang="en-US" altLang="zh-TW" dirty="0">
                <a:solidFill>
                  <a:srgbClr val="FF0000"/>
                </a:solidFill>
              </a:rPr>
              <a:t>continue to print hello world until the end of time</a:t>
            </a:r>
          </a:p>
        </p:txBody>
      </p:sp>
    </p:spTree>
    <p:extLst>
      <p:ext uri="{BB962C8B-B14F-4D97-AF65-F5344CB8AC3E}">
        <p14:creationId xmlns:p14="http://schemas.microsoft.com/office/powerpoint/2010/main" val="3026191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圖釘">
  <a:themeElements>
    <a:clrScheme name="圖釘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圖釘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圖釘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12256</TotalTime>
  <Words>1296</Words>
  <Application>Microsoft Office PowerPoint</Application>
  <PresentationFormat>如螢幕大小 (4:3)</PresentationFormat>
  <Paragraphs>224</Paragraphs>
  <Slides>19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8" baseType="lpstr">
      <vt:lpstr>Franklin Gothic Book (Body)</vt:lpstr>
      <vt:lpstr>微軟正黑體</vt:lpstr>
      <vt:lpstr>新細明體</vt:lpstr>
      <vt:lpstr>Brush Script MT</vt:lpstr>
      <vt:lpstr>Calibri</vt:lpstr>
      <vt:lpstr>Constantia</vt:lpstr>
      <vt:lpstr>Franklin Gothic Book</vt:lpstr>
      <vt:lpstr>Rage Italic</vt:lpstr>
      <vt:lpstr>圖釘</vt:lpstr>
      <vt:lpstr>Classes (1)</vt:lpstr>
      <vt:lpstr>Objectives</vt:lpstr>
      <vt:lpstr>Classes</vt:lpstr>
      <vt:lpstr>Class Definition</vt:lpstr>
      <vt:lpstr>Class Objects</vt:lpstr>
      <vt:lpstr>Class Objects</vt:lpstr>
      <vt:lpstr>Class Objects</vt:lpstr>
      <vt:lpstr>Method Objects</vt:lpstr>
      <vt:lpstr>Method Objects</vt:lpstr>
      <vt:lpstr>Class and Instance Variables</vt:lpstr>
      <vt:lpstr>Class and Instance Variables</vt:lpstr>
      <vt:lpstr>Class and Instance Variables</vt:lpstr>
      <vt:lpstr>Examples</vt:lpstr>
      <vt:lpstr>Examples</vt:lpstr>
      <vt:lpstr>Examples</vt:lpstr>
      <vt:lpstr>Default Methods</vt:lpstr>
      <vt:lpstr>Default Methods</vt:lpstr>
      <vt:lpstr>Exercise</vt:lpstr>
      <vt:lpstr>Source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SYWang</dc:creator>
  <cp:lastModifiedBy>lbh</cp:lastModifiedBy>
  <cp:revision>592</cp:revision>
  <dcterms:created xsi:type="dcterms:W3CDTF">2015-06-03T11:45:27Z</dcterms:created>
  <dcterms:modified xsi:type="dcterms:W3CDTF">2023-07-04T06:30:03Z</dcterms:modified>
</cp:coreProperties>
</file>